
<file path=[Content_Types].xml><?xml version="1.0" encoding="utf-8"?>
<Types xmlns="http://schemas.openxmlformats.org/package/2006/content-types">
  <Default Extension="bin" ContentType="application/vnd.openxmlformats-officedocument.oleObject"/>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60" r:id="rId3"/>
    <p:sldId id="261" r:id="rId4"/>
    <p:sldId id="262" r:id="rId5"/>
    <p:sldId id="263" r:id="rId6"/>
    <p:sldId id="265" r:id="rId7"/>
    <p:sldId id="268" r:id="rId8"/>
    <p:sldId id="267" r:id="rId9"/>
    <p:sldId id="266" r:id="rId10"/>
    <p:sldId id="269" r:id="rId11"/>
    <p:sldId id="26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94"/>
  </p:normalViewPr>
  <p:slideViewPr>
    <p:cSldViewPr snapToGrid="0">
      <p:cViewPr varScale="1">
        <p:scale>
          <a:sx n="121" d="100"/>
          <a:sy n="121" d="100"/>
        </p:scale>
        <p:origin x="72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19050" cap="rnd">
              <a:noFill/>
              <a:round/>
            </a:ln>
            <a:effectLst>
              <a:glow rad="127000">
                <a:schemeClr val="bg1"/>
              </a:glow>
            </a:effectLst>
          </c:spPr>
          <c:marker>
            <c:symbol val="circle"/>
            <c:size val="5"/>
            <c:spPr>
              <a:solidFill>
                <a:schemeClr val="accent1"/>
              </a:solidFill>
              <a:ln w="9525">
                <a:solidFill>
                  <a:schemeClr val="accent1"/>
                </a:solidFill>
              </a:ln>
              <a:effectLst>
                <a:glow rad="127000">
                  <a:schemeClr val="bg1"/>
                </a:glow>
              </a:effectLst>
            </c:spPr>
          </c:marker>
          <c:trendline>
            <c:spPr>
              <a:ln w="19050" cap="rnd">
                <a:solidFill>
                  <a:schemeClr val="tx1"/>
                </a:solidFill>
                <a:prstDash val="sysDot"/>
              </a:ln>
              <a:effectLst/>
            </c:spPr>
            <c:trendlineType val="linear"/>
            <c:dispRSqr val="1"/>
            <c:dispEq val="1"/>
            <c:trendlineLbl>
              <c:layout>
                <c:manualLayout>
                  <c:x val="-0.16939326334208224"/>
                  <c:y val="4.9114738141176062E-2"/>
                </c:manualLayout>
              </c:layout>
              <c:tx>
                <c:rich>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r>
                      <a:rPr lang="en-US" sz="1200" b="1" baseline="0">
                        <a:solidFill>
                          <a:sysClr val="windowText" lastClr="000000"/>
                        </a:solidFill>
                        <a:latin typeface="Times New Roman" panose="02020603050405020304" pitchFamily="18" charset="0"/>
                        <a:cs typeface="Times New Roman" panose="02020603050405020304" pitchFamily="18" charset="0"/>
                      </a:rPr>
                      <a:t>y = 0.259x - 0.0155</a:t>
                    </a:r>
                    <a:br>
                      <a:rPr lang="en-US" sz="1200" b="1" baseline="0">
                        <a:solidFill>
                          <a:sysClr val="windowText" lastClr="000000"/>
                        </a:solidFill>
                        <a:latin typeface="Times New Roman" panose="02020603050405020304" pitchFamily="18" charset="0"/>
                        <a:cs typeface="Times New Roman" panose="02020603050405020304" pitchFamily="18" charset="0"/>
                      </a:rPr>
                    </a:br>
                    <a:r>
                      <a:rPr lang="en-US" sz="1200" b="1" baseline="0">
                        <a:solidFill>
                          <a:sysClr val="windowText" lastClr="000000"/>
                        </a:solidFill>
                        <a:latin typeface="Times New Roman" panose="02020603050405020304" pitchFamily="18" charset="0"/>
                        <a:cs typeface="Times New Roman" panose="02020603050405020304" pitchFamily="18" charset="0"/>
                      </a:rPr>
                      <a:t>R² = 0.9956</a:t>
                    </a:r>
                    <a:endParaRPr lang="en-US" sz="1200" b="1">
                      <a:solidFill>
                        <a:sysClr val="windowText" lastClr="000000"/>
                      </a:solidFill>
                      <a:latin typeface="Times New Roman" panose="02020603050405020304" pitchFamily="18" charset="0"/>
                      <a:cs typeface="Times New Roman" panose="02020603050405020304" pitchFamily="18" charset="0"/>
                    </a:endParaRPr>
                  </a:p>
                </c:rich>
              </c:tx>
              <c:numFmt formatCode="General" sourceLinked="0"/>
              <c:spPr>
                <a:noFill/>
                <a:ln>
                  <a:noFill/>
                </a:ln>
                <a:effectLst/>
              </c:spPr>
              <c:txPr>
                <a:bodyPr rot="0" spcFirstLastPara="1" vertOverflow="ellipsis" vert="horz" wrap="square" anchor="ctr" anchorCtr="1"/>
                <a:lstStyle/>
                <a:p>
                  <a:pPr>
                    <a:defRPr sz="900" b="0" i="0" u="none" strike="noStrike" kern="1200" baseline="0">
                      <a:solidFill>
                        <a:sysClr val="windowText" lastClr="000000"/>
                      </a:solidFill>
                      <a:latin typeface="+mn-lt"/>
                      <a:ea typeface="+mn-ea"/>
                      <a:cs typeface="+mn-cs"/>
                    </a:defRPr>
                  </a:pPr>
                  <a:endParaRPr lang="en-US"/>
                </a:p>
              </c:txPr>
            </c:trendlineLbl>
          </c:trendline>
          <c:xVal>
            <c:numRef>
              <c:f>Sheet1!$D$8:$D$11</c:f>
              <c:numCache>
                <c:formatCode>General</c:formatCode>
                <c:ptCount val="4"/>
                <c:pt idx="0">
                  <c:v>0.1</c:v>
                </c:pt>
                <c:pt idx="1">
                  <c:v>0.2</c:v>
                </c:pt>
                <c:pt idx="2">
                  <c:v>0.3</c:v>
                </c:pt>
                <c:pt idx="3">
                  <c:v>0.4</c:v>
                </c:pt>
              </c:numCache>
            </c:numRef>
          </c:xVal>
          <c:yVal>
            <c:numRef>
              <c:f>Sheet1!$E$8:$E$11</c:f>
              <c:numCache>
                <c:formatCode>General</c:formatCode>
                <c:ptCount val="4"/>
                <c:pt idx="0">
                  <c:v>1.0999999999999999E-2</c:v>
                </c:pt>
                <c:pt idx="1">
                  <c:v>3.4000000000000002E-2</c:v>
                </c:pt>
                <c:pt idx="2">
                  <c:v>6.5000000000000002E-2</c:v>
                </c:pt>
                <c:pt idx="3">
                  <c:v>8.6999999999999994E-2</c:v>
                </c:pt>
              </c:numCache>
            </c:numRef>
          </c:yVal>
          <c:smooth val="0"/>
          <c:extLst>
            <c:ext xmlns:c16="http://schemas.microsoft.com/office/drawing/2014/chart" uri="{C3380CC4-5D6E-409C-BE32-E72D297353CC}">
              <c16:uniqueId val="{00000001-4B1D-4B22-9600-715751F7B0EA}"/>
            </c:ext>
          </c:extLst>
        </c:ser>
        <c:dLbls>
          <c:showLegendKey val="0"/>
          <c:showVal val="0"/>
          <c:showCatName val="0"/>
          <c:showSerName val="0"/>
          <c:showPercent val="0"/>
          <c:showBubbleSize val="0"/>
        </c:dLbls>
        <c:axId val="310416208"/>
        <c:axId val="310417456"/>
      </c:scatterChart>
      <c:valAx>
        <c:axId val="310416208"/>
        <c:scaling>
          <c:orientation val="minMax"/>
        </c:scaling>
        <c:delete val="0"/>
        <c:axPos val="b"/>
        <c:title>
          <c:tx>
            <c:rich>
              <a:bodyPr rot="0" spcFirstLastPara="1" vertOverflow="ellipsis" vert="horz" wrap="square" anchor="ctr" anchorCtr="1"/>
              <a:lstStyle/>
              <a:p>
                <a:pPr>
                  <a:defRPr sz="1000" b="0" i="0" u="none" strike="noStrike" kern="1200" baseline="0">
                    <a:solidFill>
                      <a:sysClr val="windowText" lastClr="000000"/>
                    </a:solidFill>
                    <a:latin typeface="+mn-lt"/>
                    <a:ea typeface="+mn-ea"/>
                    <a:cs typeface="+mn-cs"/>
                  </a:defRPr>
                </a:pPr>
                <a:r>
                  <a:rPr lang="en-CA" sz="1200" b="1">
                    <a:solidFill>
                      <a:sysClr val="windowText" lastClr="000000"/>
                    </a:solidFill>
                    <a:latin typeface="Times New Roman" panose="02020603050405020304" pitchFamily="18" charset="0"/>
                    <a:cs typeface="Times New Roman" panose="02020603050405020304" pitchFamily="18" charset="0"/>
                  </a:rPr>
                  <a:t>BSA</a:t>
                </a:r>
                <a:r>
                  <a:rPr lang="en-CA" sz="1200" b="1" baseline="0">
                    <a:solidFill>
                      <a:sysClr val="windowText" lastClr="000000"/>
                    </a:solidFill>
                    <a:latin typeface="Times New Roman" panose="02020603050405020304" pitchFamily="18" charset="0"/>
                    <a:cs typeface="Times New Roman" panose="02020603050405020304" pitchFamily="18" charset="0"/>
                  </a:rPr>
                  <a:t> Concentration (mg/ml)</a:t>
                </a:r>
                <a:endParaRPr lang="en-CA" sz="1200" b="1">
                  <a:solidFill>
                    <a:sysClr val="windowText" lastClr="000000"/>
                  </a:solidFill>
                  <a:latin typeface="Times New Roman" panose="02020603050405020304" pitchFamily="18" charset="0"/>
                  <a:cs typeface="Times New Roman" panose="02020603050405020304" pitchFamily="18" charset="0"/>
                </a:endParaRPr>
              </a:p>
            </c:rich>
          </c:tx>
          <c:overlay val="0"/>
          <c:spPr>
            <a:noFill/>
            <a:ln>
              <a:noFill/>
            </a:ln>
            <a:effectLst/>
          </c:spPr>
          <c:txPr>
            <a:bodyPr rot="0" spcFirstLastPara="1" vertOverflow="ellipsis" vert="horz" wrap="square" anchor="ctr" anchorCtr="1"/>
            <a:lstStyle/>
            <a:p>
              <a:pPr>
                <a:defRPr sz="10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Times New Roman" panose="02020603050405020304" pitchFamily="18" charset="0"/>
                <a:ea typeface="+mn-ea"/>
                <a:cs typeface="Times New Roman" panose="02020603050405020304" pitchFamily="18" charset="0"/>
              </a:defRPr>
            </a:pPr>
            <a:endParaRPr lang="en-US"/>
          </a:p>
        </c:txPr>
        <c:crossAx val="310417456"/>
        <c:crosses val="autoZero"/>
        <c:crossBetween val="midCat"/>
      </c:valAx>
      <c:valAx>
        <c:axId val="310417456"/>
        <c:scaling>
          <c:orientation val="minMax"/>
        </c:scaling>
        <c:delete val="0"/>
        <c:axPos val="l"/>
        <c:title>
          <c:tx>
            <c:rich>
              <a:bodyPr rot="-5400000" spcFirstLastPara="1" vertOverflow="ellipsis" vert="horz" wrap="square" anchor="ctr" anchorCtr="1"/>
              <a:lstStyle/>
              <a:p>
                <a:pPr>
                  <a:defRPr sz="1000" b="0" i="0" u="none" strike="noStrike" kern="1200" baseline="0">
                    <a:solidFill>
                      <a:sysClr val="windowText" lastClr="000000"/>
                    </a:solidFill>
                    <a:latin typeface="+mn-lt"/>
                    <a:ea typeface="+mn-ea"/>
                    <a:cs typeface="+mn-cs"/>
                  </a:defRPr>
                </a:pPr>
                <a:r>
                  <a:rPr lang="en-CA" sz="1200" b="1">
                    <a:solidFill>
                      <a:sysClr val="windowText" lastClr="000000"/>
                    </a:solidFill>
                    <a:latin typeface="Times New Roman" panose="02020603050405020304" pitchFamily="18" charset="0"/>
                    <a:cs typeface="Times New Roman" panose="02020603050405020304" pitchFamily="18" charset="0"/>
                  </a:rPr>
                  <a:t>Absorbance</a:t>
                </a:r>
                <a:r>
                  <a:rPr lang="en-CA" sz="1200" b="1" baseline="0">
                    <a:solidFill>
                      <a:sysClr val="windowText" lastClr="000000"/>
                    </a:solidFill>
                    <a:latin typeface="Times New Roman" panose="02020603050405020304" pitchFamily="18" charset="0"/>
                    <a:cs typeface="Times New Roman" panose="02020603050405020304" pitchFamily="18" charset="0"/>
                  </a:rPr>
                  <a:t> (AU)</a:t>
                </a:r>
                <a:endParaRPr lang="en-CA" sz="1200" b="1">
                  <a:solidFill>
                    <a:sysClr val="windowText" lastClr="000000"/>
                  </a:solidFill>
                  <a:latin typeface="Times New Roman" panose="02020603050405020304" pitchFamily="18" charset="0"/>
                  <a:cs typeface="Times New Roman" panose="02020603050405020304" pitchFamily="18" charset="0"/>
                </a:endParaRPr>
              </a:p>
            </c:rich>
          </c:tx>
          <c:layout>
            <c:manualLayout>
              <c:xMode val="edge"/>
              <c:yMode val="edge"/>
              <c:x val="2.5000000000000001E-2"/>
              <c:y val="0.2612838295875267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Times New Roman" panose="02020603050405020304" pitchFamily="18" charset="0"/>
                <a:ea typeface="+mn-ea"/>
                <a:cs typeface="Times New Roman" panose="02020603050405020304" pitchFamily="18" charset="0"/>
              </a:defRPr>
            </a:pPr>
            <a:endParaRPr lang="en-US"/>
          </a:p>
        </c:txPr>
        <c:crossAx val="310416208"/>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ysClr val="window" lastClr="FFFFFF"/>
    </a:solidFill>
    <a:ln w="9525" cap="flat" cmpd="sng" algn="ctr">
      <a:solidFill>
        <a:schemeClr val="tx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A03047-D9E7-4114-B1CD-EE6406676484}" type="datetimeFigureOut">
              <a:rPr lang="en-CA" smtClean="0"/>
              <a:t>2022-12-20</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7345BD-2B56-4A9B-BA17-06DB57F25711}" type="slidenum">
              <a:rPr lang="en-CA" smtClean="0"/>
              <a:t>‹#›</a:t>
            </a:fld>
            <a:endParaRPr lang="en-CA"/>
          </a:p>
        </p:txBody>
      </p:sp>
    </p:spTree>
    <p:extLst>
      <p:ext uri="{BB962C8B-B14F-4D97-AF65-F5344CB8AC3E}">
        <p14:creationId xmlns:p14="http://schemas.microsoft.com/office/powerpoint/2010/main" val="4150764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CA" sz="1800" dirty="0">
                <a:effectLst/>
                <a:latin typeface="Calibri" panose="020F0502020204030204" pitchFamily="34" charset="0"/>
                <a:ea typeface="Calibri" panose="020F0502020204030204" pitchFamily="34" charset="0"/>
                <a:cs typeface="Times New Roman" panose="02020603050405020304" pitchFamily="18" charset="0"/>
              </a:rPr>
              <a:t>Traditional plant-based medicines remain the primary source of healthcare in many parts of the world. This is especially true in many rural areas in Africa, Asia, and Central and South America, where plants and knowledge of traditional uses are readily available and inexpensive. </a:t>
            </a:r>
            <a:r>
              <a:rPr lang="en-CA" sz="1800" dirty="0">
                <a:effectLst/>
                <a:latin typeface="Calibri" panose="020F0502020204030204" pitchFamily="34" charset="0"/>
                <a:ea typeface="Times New Roman" panose="02020603050405020304" pitchFamily="18" charset="0"/>
                <a:cs typeface="Times New Roman" panose="02020603050405020304" pitchFamily="18" charset="0"/>
              </a:rPr>
              <a:t>In these regions, modern medicine is not a readily available choice. Hence, in such countries, the use of plant materials to treat a wide range of ailments and diseases is a frequent and widespread practice. </a:t>
            </a:r>
            <a:endParaRPr lang="en-CA" dirty="0"/>
          </a:p>
        </p:txBody>
      </p:sp>
      <p:sp>
        <p:nvSpPr>
          <p:cNvPr id="4" name="Slide Number Placeholder 3"/>
          <p:cNvSpPr>
            <a:spLocks noGrp="1"/>
          </p:cNvSpPr>
          <p:nvPr>
            <p:ph type="sldNum" sz="quarter" idx="5"/>
          </p:nvPr>
        </p:nvSpPr>
        <p:spPr/>
        <p:txBody>
          <a:bodyPr/>
          <a:lstStyle/>
          <a:p>
            <a:fld id="{F27345BD-2B56-4A9B-BA17-06DB57F25711}" type="slidenum">
              <a:rPr lang="en-CA" smtClean="0"/>
              <a:t>2</a:t>
            </a:fld>
            <a:endParaRPr lang="en-CA"/>
          </a:p>
        </p:txBody>
      </p:sp>
    </p:spTree>
    <p:extLst>
      <p:ext uri="{BB962C8B-B14F-4D97-AF65-F5344CB8AC3E}">
        <p14:creationId xmlns:p14="http://schemas.microsoft.com/office/powerpoint/2010/main" val="4121087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F27345BD-2B56-4A9B-BA17-06DB57F25711}" type="slidenum">
              <a:rPr lang="en-CA" smtClean="0"/>
              <a:t>3</a:t>
            </a:fld>
            <a:endParaRPr lang="en-CA"/>
          </a:p>
        </p:txBody>
      </p:sp>
    </p:spTree>
    <p:extLst>
      <p:ext uri="{BB962C8B-B14F-4D97-AF65-F5344CB8AC3E}">
        <p14:creationId xmlns:p14="http://schemas.microsoft.com/office/powerpoint/2010/main" val="2874365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5E7AA473-D82F-4EFF-9DF7-AE6D83C51288}" type="datetime1">
              <a:rPr lang="en-US" smtClean="0"/>
              <a:t>12/20/22</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46365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1E12F1F0-FE2D-4C1C-B320-8CB9BE735F0F}" type="datetime1">
              <a:rPr lang="en-US" smtClean="0"/>
              <a:t>12/20/22</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674279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7BD47B-C187-494C-812F-46BE0040B915}"/>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2CF1B96C-10FD-4EBC-9029-9652B7535D02}" type="datetime1">
              <a:rPr lang="en-US" smtClean="0"/>
              <a:t>12/20/22</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85729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14878474-CC00-4A95-9D50-A41C12D1EEC4}" type="datetime1">
              <a:rPr lang="en-US" smtClean="0"/>
              <a:t>12/20/22</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250016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7F38C8B4-7FBB-408F-BDB9-F0496874AFB2}" type="datetime1">
              <a:rPr lang="en-US" smtClean="0"/>
              <a:t>12/20/22</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802845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2BB8EE20-A5E2-47D3-8F6D-A2BA7AB2E093}" type="datetime1">
              <a:rPr lang="en-US" smtClean="0"/>
              <a:t>12/20/22</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70714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F4AA536-072F-4374-926E-17E038EC7E98}"/>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3382CF99-132F-413F-B7EF-71A5C33F2ED6}" type="datetime1">
              <a:rPr lang="en-US" smtClean="0"/>
              <a:t>12/20/22</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24146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1F17AE06-98E0-4D9F-A059-92C3548821BB}" type="datetime1">
              <a:rPr lang="en-US" smtClean="0"/>
              <a:t>12/20/22</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407148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FFBA00CA-3DDC-4705-B840-978EF5EA0707}" type="datetime1">
              <a:rPr lang="en-US" smtClean="0"/>
              <a:t>12/20/22</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311682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FC366D49-0BBA-4C5A-AD96-6448CA63451A}" type="datetime1">
              <a:rPr lang="en-US" smtClean="0"/>
              <a:t>12/20/22</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390806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4F4EB293-A316-472D-A8B4-6947CF1A12B7}" type="datetime1">
              <a:rPr lang="en-US" smtClean="0"/>
              <a:t>12/20/22</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cxnSp>
        <p:nvCxnSpPr>
          <p:cNvPr id="9" name="Straight Connector 8">
            <a:extLst>
              <a:ext uri="{FF2B5EF4-FFF2-40B4-BE49-F238E27FC236}">
                <a16:creationId xmlns:a16="http://schemas.microsoft.com/office/drawing/2014/main" id="{E51E4AC6-B446-4768-97EF-CA4B8261433B}"/>
              </a:ext>
            </a:extLst>
          </p:cNvPr>
          <p:cNvCxnSpPr>
            <a:cxnSpLocks/>
          </p:cNvCxnSpPr>
          <p:nvPr/>
        </p:nvCxnSpPr>
        <p:spPr>
          <a:xfrm>
            <a:off x="11689174" y="2172428"/>
            <a:ext cx="0" cy="335474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669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734BCCD4-CEB1-405B-A443-DD9CBCBEA552}" type="datetime1">
              <a:rPr lang="en-US" smtClean="0"/>
              <a:t>12/20/22</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5773331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descr="A screenshot of a computer&#10;&#10;Description automatically generated with low confidence">
            <a:extLst>
              <a:ext uri="{FF2B5EF4-FFF2-40B4-BE49-F238E27FC236}">
                <a16:creationId xmlns:a16="http://schemas.microsoft.com/office/drawing/2014/main" id="{FDC84852-C779-4A3A-9816-2413B3F6DEC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59" r="-1" b="-1"/>
          <a:stretch/>
        </p:blipFill>
        <p:spPr>
          <a:xfrm>
            <a:off x="20" y="10"/>
            <a:ext cx="12188932" cy="6857990"/>
          </a:xfrm>
          <a:prstGeom prst="rect">
            <a:avLst/>
          </a:prstGeom>
        </p:spPr>
      </p:pic>
      <p:sp>
        <p:nvSpPr>
          <p:cNvPr id="11" name="Rectangle 10">
            <a:extLst>
              <a:ext uri="{FF2B5EF4-FFF2-40B4-BE49-F238E27FC236}">
                <a16:creationId xmlns:a16="http://schemas.microsoft.com/office/drawing/2014/main" id="{ECF0998E-D577-43EA-A7B8-E3EC67F75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7DC364D-882B-4786-89FB-1703C1A5CF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524" y="3205874"/>
            <a:ext cx="12188952" cy="365212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A02FE2-4DD4-4EF6-A697-9573075E4B32}"/>
              </a:ext>
            </a:extLst>
          </p:cNvPr>
          <p:cNvSpPr>
            <a:spLocks noGrp="1"/>
          </p:cNvSpPr>
          <p:nvPr>
            <p:ph type="ctrTitle"/>
          </p:nvPr>
        </p:nvSpPr>
        <p:spPr>
          <a:xfrm>
            <a:off x="517870" y="978408"/>
            <a:ext cx="5021182" cy="2334248"/>
          </a:xfrm>
        </p:spPr>
        <p:txBody>
          <a:bodyPr anchor="t">
            <a:normAutofit fontScale="90000"/>
          </a:bodyPr>
          <a:lstStyle/>
          <a:p>
            <a:r>
              <a:rPr lang="en-US" sz="5400" dirty="0">
                <a:solidFill>
                  <a:schemeClr val="bg1"/>
                </a:solidFill>
              </a:rPr>
              <a:t>Separation and Purification of the protein content in </a:t>
            </a:r>
            <a:r>
              <a:rPr lang="en-US" sz="5400" i="1" dirty="0">
                <a:solidFill>
                  <a:schemeClr val="bg1"/>
                </a:solidFill>
              </a:rPr>
              <a:t>Garcinia kola</a:t>
            </a:r>
            <a:endParaRPr lang="en-CA" dirty="0">
              <a:solidFill>
                <a:srgbClr val="FFFFFF"/>
              </a:solidFill>
            </a:endParaRPr>
          </a:p>
        </p:txBody>
      </p:sp>
      <p:sp>
        <p:nvSpPr>
          <p:cNvPr id="3" name="Subtitle 2">
            <a:extLst>
              <a:ext uri="{FF2B5EF4-FFF2-40B4-BE49-F238E27FC236}">
                <a16:creationId xmlns:a16="http://schemas.microsoft.com/office/drawing/2014/main" id="{51C972BD-3336-4209-BD61-A27349E95D59}"/>
              </a:ext>
            </a:extLst>
          </p:cNvPr>
          <p:cNvSpPr>
            <a:spLocks noGrp="1"/>
          </p:cNvSpPr>
          <p:nvPr>
            <p:ph type="subTitle" idx="1"/>
          </p:nvPr>
        </p:nvSpPr>
        <p:spPr>
          <a:xfrm>
            <a:off x="6652366" y="3523376"/>
            <a:ext cx="5040785" cy="2323241"/>
          </a:xfrm>
        </p:spPr>
        <p:txBody>
          <a:bodyPr anchor="b">
            <a:normAutofit fontScale="77500" lnSpcReduction="20000"/>
          </a:bodyPr>
          <a:lstStyle/>
          <a:p>
            <a:r>
              <a:rPr lang="en-US" sz="3600" dirty="0">
                <a:solidFill>
                  <a:srgbClr val="FFFFFF"/>
                </a:solidFill>
              </a:rPr>
              <a:t>Ferdinand Oghenereke Avikpe</a:t>
            </a:r>
          </a:p>
          <a:p>
            <a:endParaRPr lang="en-US" dirty="0">
              <a:solidFill>
                <a:srgbClr val="FFFFFF"/>
              </a:solidFill>
            </a:endParaRPr>
          </a:p>
          <a:p>
            <a:r>
              <a:rPr lang="en-US" sz="2600" dirty="0">
                <a:solidFill>
                  <a:srgbClr val="FFFFFF"/>
                </a:solidFill>
              </a:rPr>
              <a:t>Supervisors:</a:t>
            </a:r>
          </a:p>
          <a:p>
            <a:r>
              <a:rPr lang="en-US" sz="2600" dirty="0">
                <a:solidFill>
                  <a:srgbClr val="FFFFFF"/>
                </a:solidFill>
              </a:rPr>
              <a:t>Dr. Michael Eze</a:t>
            </a:r>
          </a:p>
          <a:p>
            <a:r>
              <a:rPr lang="en-US" sz="2600" dirty="0">
                <a:solidFill>
                  <a:srgbClr val="FFFFFF"/>
                </a:solidFill>
              </a:rPr>
              <a:t>Dr. Jamie Galka</a:t>
            </a:r>
          </a:p>
          <a:p>
            <a:r>
              <a:rPr lang="en-US" sz="2600" dirty="0">
                <a:solidFill>
                  <a:srgbClr val="FFFFFF"/>
                </a:solidFill>
              </a:rPr>
              <a:t>Dr. Athar Ata</a:t>
            </a:r>
            <a:endParaRPr lang="en-CA" sz="2600" dirty="0">
              <a:solidFill>
                <a:srgbClr val="FFFFFF"/>
              </a:solidFill>
            </a:endParaRPr>
          </a:p>
        </p:txBody>
      </p:sp>
      <p:sp>
        <p:nvSpPr>
          <p:cNvPr id="17" name="Rectangle 16">
            <a:extLst>
              <a:ext uri="{FF2B5EF4-FFF2-40B4-BE49-F238E27FC236}">
                <a16:creationId xmlns:a16="http://schemas.microsoft.com/office/drawing/2014/main" id="{F1189494-2B67-46D2-93D6-A122A09BF6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7708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4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0" end="0"/>
                                            </p:txEl>
                                          </p:spTgt>
                                        </p:tgtEl>
                                        <p:attrNameLst>
                                          <p:attrName>style.visibility</p:attrName>
                                        </p:attrNameLst>
                                      </p:cBhvr>
                                      <p:to>
                                        <p:strVal val="visible"/>
                                      </p:to>
                                    </p:set>
                                    <p:animEffect transition="in" filter="fade">
                                      <p:cBhvr>
                                        <p:cTn id="18" dur="500"/>
                                        <p:tgtEl>
                                          <p:spTgt spid="3">
                                            <p:txEl>
                                              <p:pRg st="0" end="0"/>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1" restart="whenNotActive" fill="hold" evtFilter="cancelBubble" nodeType="interactiveSeq">
                <p:stCondLst>
                  <p:cond evt="onClick" delay="0">
                    <p:tgtEl>
                      <p:spTgt spid="4"/>
                    </p:tgtEl>
                  </p:cond>
                </p:stCondLst>
                <p:endSync evt="end" delay="0">
                  <p:rtn val="all"/>
                </p:endSync>
                <p:childTnLst>
                  <p:par>
                    <p:cTn id="32" fill="hold">
                      <p:stCondLst>
                        <p:cond delay="0"/>
                      </p:stCondLst>
                      <p:childTnLst>
                        <p:par>
                          <p:cTn id="33" fill="hold">
                            <p:stCondLst>
                              <p:cond delay="0"/>
                            </p:stCondLst>
                            <p:childTnLst>
                              <p:par>
                                <p:cTn id="34" presetID="2" presetClass="mediacall" presetSubtype="0" fill="hold" nodeType="clickEffect">
                                  <p:stCondLst>
                                    <p:cond delay="0"/>
                                  </p:stCondLst>
                                  <p:childTnLst>
                                    <p:cmd type="call" cmd="togglePause">
                                      <p:cBhvr>
                                        <p:cTn id="35" dur="1" fill="hold"/>
                                        <p:tgtEl>
                                          <p:spTgt spid="4"/>
                                        </p:tgtEl>
                                      </p:cBhvr>
                                    </p:cmd>
                                  </p:childTnLst>
                                </p:cTn>
                              </p:par>
                            </p:childTnLst>
                          </p:cTn>
                        </p:par>
                      </p:childTnLst>
                    </p:cTn>
                  </p:par>
                </p:childTnLst>
              </p:cTn>
              <p:nextCondLst>
                <p:cond evt="onClick" delay="0">
                  <p:tgtEl>
                    <p:spTgt spid="4"/>
                  </p:tgtEl>
                </p:cond>
              </p:nextCondLst>
            </p:seq>
            <p:video>
              <p:cMediaNode mute="1">
                <p:cTn id="36" repeatCount="indefinite" fill="hold" display="0">
                  <p:stCondLst>
                    <p:cond delay="indefinite"/>
                  </p:stCondLst>
                </p:cTn>
                <p:tgtEl>
                  <p:spTgt spid="4"/>
                </p:tgtEl>
              </p:cMediaNode>
            </p:vide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Rectangle 29">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11" descr="Many question marks on black background">
            <a:extLst>
              <a:ext uri="{FF2B5EF4-FFF2-40B4-BE49-F238E27FC236}">
                <a16:creationId xmlns:a16="http://schemas.microsoft.com/office/drawing/2014/main" id="{8D214D52-D0FE-4F96-B0AC-5B9E25E94A7B}"/>
              </a:ext>
            </a:extLst>
          </p:cNvPr>
          <p:cNvPicPr>
            <a:picLocks noChangeAspect="1"/>
          </p:cNvPicPr>
          <p:nvPr/>
        </p:nvPicPr>
        <p:blipFill rotWithShape="1">
          <a:blip r:embed="rId2"/>
          <a:srcRect t="7764" r="-1" b="-1"/>
          <a:stretch/>
        </p:blipFill>
        <p:spPr>
          <a:xfrm>
            <a:off x="20" y="10"/>
            <a:ext cx="12188932" cy="6857990"/>
          </a:xfrm>
          <a:prstGeom prst="rect">
            <a:avLst/>
          </a:prstGeom>
        </p:spPr>
      </p:pic>
      <p:sp>
        <p:nvSpPr>
          <p:cNvPr id="32" name="Rectangle 31">
            <a:extLst>
              <a:ext uri="{FF2B5EF4-FFF2-40B4-BE49-F238E27FC236}">
                <a16:creationId xmlns:a16="http://schemas.microsoft.com/office/drawing/2014/main" id="{637992A9-1E8C-4E57-B4F4-EE2D38E504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9239" y="-389238"/>
            <a:ext cx="6858000" cy="763647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23718E-7D81-4211-B41F-1AF1EB143061}"/>
              </a:ext>
            </a:extLst>
          </p:cNvPr>
          <p:cNvSpPr>
            <a:spLocks noGrp="1"/>
          </p:cNvSpPr>
          <p:nvPr>
            <p:ph type="title"/>
          </p:nvPr>
        </p:nvSpPr>
        <p:spPr>
          <a:xfrm>
            <a:off x="517870" y="978408"/>
            <a:ext cx="5021182" cy="2334248"/>
          </a:xfrm>
        </p:spPr>
        <p:txBody>
          <a:bodyPr vert="horz" lIns="91440" tIns="45720" rIns="91440" bIns="45720" rtlCol="0" anchor="t">
            <a:normAutofit/>
          </a:bodyPr>
          <a:lstStyle/>
          <a:p>
            <a:r>
              <a:rPr lang="en-US">
                <a:solidFill>
                  <a:srgbClr val="FFFFFF"/>
                </a:solidFill>
              </a:rPr>
              <a:t>Questions </a:t>
            </a:r>
          </a:p>
        </p:txBody>
      </p:sp>
      <p:sp>
        <p:nvSpPr>
          <p:cNvPr id="34" name="Rectangle 33">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26390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AA3B297-9683-4E38-89FA-062C53E13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23718E-7D81-4211-B41F-1AF1EB143061}"/>
              </a:ext>
            </a:extLst>
          </p:cNvPr>
          <p:cNvSpPr>
            <a:spLocks noGrp="1"/>
          </p:cNvSpPr>
          <p:nvPr>
            <p:ph type="title"/>
          </p:nvPr>
        </p:nvSpPr>
        <p:spPr>
          <a:xfrm>
            <a:off x="517868" y="816362"/>
            <a:ext cx="11313347" cy="544730"/>
          </a:xfrm>
        </p:spPr>
        <p:txBody>
          <a:bodyPr>
            <a:noAutofit/>
          </a:bodyPr>
          <a:lstStyle/>
          <a:p>
            <a:r>
              <a:rPr lang="en-US" sz="4000" dirty="0"/>
              <a:t>Acknowledgement</a:t>
            </a:r>
            <a:endParaRPr lang="en-CA" sz="4000" dirty="0"/>
          </a:p>
        </p:txBody>
      </p:sp>
      <p:sp>
        <p:nvSpPr>
          <p:cNvPr id="10" name="Rectangle 9">
            <a:extLst>
              <a:ext uri="{FF2B5EF4-FFF2-40B4-BE49-F238E27FC236}">
                <a16:creationId xmlns:a16="http://schemas.microsoft.com/office/drawing/2014/main" id="{5B8D7907-8AB9-4E98-A576-1A13AECED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1C4EF7E-7573-4B4C-B48F-A3B906149624}"/>
              </a:ext>
            </a:extLst>
          </p:cNvPr>
          <p:cNvSpPr>
            <a:spLocks noGrp="1"/>
          </p:cNvSpPr>
          <p:nvPr>
            <p:ph idx="1"/>
          </p:nvPr>
        </p:nvSpPr>
        <p:spPr>
          <a:xfrm>
            <a:off x="517868" y="1520085"/>
            <a:ext cx="11313347" cy="5164800"/>
          </a:xfrm>
        </p:spPr>
        <p:txBody>
          <a:bodyPr>
            <a:normAutofit fontScale="55000" lnSpcReduction="20000"/>
          </a:bodyPr>
          <a:lstStyle/>
          <a:p>
            <a:pPr indent="457200" algn="just">
              <a:lnSpc>
                <a:spcPct val="200000"/>
              </a:lnSpc>
            </a:pPr>
            <a:r>
              <a:rPr lang="en-US" sz="3300" dirty="0">
                <a:effectLst/>
                <a:latin typeface="Calibri" panose="020F0502020204030204" pitchFamily="34" charset="0"/>
                <a:ea typeface="Times New Roman" panose="02020603050405020304" pitchFamily="18" charset="0"/>
                <a:cs typeface="Calibri" panose="020F0502020204030204" pitchFamily="34" charset="0"/>
              </a:rPr>
              <a:t>I would like to thank my supervisors, Dr. Michael O. Eze, Dr. Jamie Galka  and Dr. Athar Ata for the dedicated guidance, advice and support they have given me throughout this research project. Each of my supervisors played very important roles that were fundamental to my success in this project. I want to thank Dr. Jamie Galka who took time out of his wonderful summer break to constantly be with me in the lab and provide guidance when I needed. I also want to thank Dr. Michael O. Eze for his time, support, and constructive feedback and finally for encouraging me to take on this project. Furthermore, I want to thank Dr. Athar Ata for his support and encouragement. Lastly, I want to acknowledge Jamie </a:t>
            </a:r>
            <a:r>
              <a:rPr lang="en-US" sz="3300" dirty="0" err="1">
                <a:effectLst/>
                <a:latin typeface="Calibri" panose="020F0502020204030204" pitchFamily="34" charset="0"/>
                <a:ea typeface="Times New Roman" panose="02020603050405020304" pitchFamily="18" charset="0"/>
                <a:cs typeface="Calibri" panose="020F0502020204030204" pitchFamily="34" charset="0"/>
              </a:rPr>
              <a:t>Petrachek</a:t>
            </a:r>
            <a:r>
              <a:rPr lang="en-US" sz="3300" dirty="0">
                <a:effectLst/>
                <a:latin typeface="Calibri" panose="020F0502020204030204" pitchFamily="34" charset="0"/>
                <a:ea typeface="Times New Roman" panose="02020603050405020304" pitchFamily="18" charset="0"/>
                <a:cs typeface="Calibri" panose="020F0502020204030204" pitchFamily="34" charset="0"/>
              </a:rPr>
              <a:t> for the help she provided to me in the lab. It was truly a privilege to work on this project alongside such motivated and smart scientists. </a:t>
            </a:r>
            <a:endParaRPr lang="en-CA" sz="3300" dirty="0">
              <a:effectLst/>
              <a:latin typeface="Calibri" panose="020F0502020204030204" pitchFamily="34" charset="0"/>
              <a:ea typeface="Calibri" panose="020F0502020204030204" pitchFamily="34" charset="0"/>
              <a:cs typeface="Calibri" panose="020F0502020204030204" pitchFamily="34" charset="0"/>
            </a:endParaRPr>
          </a:p>
          <a:p>
            <a:pPr indent="457200" algn="just">
              <a:lnSpc>
                <a:spcPct val="200000"/>
              </a:lnSpc>
            </a:pPr>
            <a:r>
              <a:rPr lang="en-US" sz="3300" dirty="0">
                <a:effectLst/>
                <a:latin typeface="Calibri" panose="020F0502020204030204" pitchFamily="34" charset="0"/>
                <a:ea typeface="Times New Roman" panose="02020603050405020304" pitchFamily="18" charset="0"/>
                <a:cs typeface="Calibri" panose="020F0502020204030204" pitchFamily="34" charset="0"/>
              </a:rPr>
              <a:t>My appreciation also goes out to my family and friends for their encouragement and support all through my studies. </a:t>
            </a:r>
            <a:endParaRPr lang="en-CA" sz="3300" dirty="0">
              <a:effectLst/>
              <a:latin typeface="Calibri" panose="020F0502020204030204" pitchFamily="34" charset="0"/>
              <a:ea typeface="Calibri" panose="020F0502020204030204" pitchFamily="34" charset="0"/>
              <a:cs typeface="Calibri" panose="020F0502020204030204" pitchFamily="34" charset="0"/>
            </a:endParaRPr>
          </a:p>
          <a:p>
            <a:endParaRPr lang="en-CA" dirty="0"/>
          </a:p>
        </p:txBody>
      </p:sp>
    </p:spTree>
    <p:extLst>
      <p:ext uri="{BB962C8B-B14F-4D97-AF65-F5344CB8AC3E}">
        <p14:creationId xmlns:p14="http://schemas.microsoft.com/office/powerpoint/2010/main" val="908467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AA3B297-9683-4E38-89FA-062C53E13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23718E-7D81-4211-B41F-1AF1EB143061}"/>
              </a:ext>
            </a:extLst>
          </p:cNvPr>
          <p:cNvSpPr>
            <a:spLocks noGrp="1"/>
          </p:cNvSpPr>
          <p:nvPr>
            <p:ph type="title"/>
          </p:nvPr>
        </p:nvSpPr>
        <p:spPr>
          <a:xfrm>
            <a:off x="517868" y="976160"/>
            <a:ext cx="11313347" cy="544730"/>
          </a:xfrm>
        </p:spPr>
        <p:txBody>
          <a:bodyPr>
            <a:noAutofit/>
          </a:bodyPr>
          <a:lstStyle/>
          <a:p>
            <a:r>
              <a:rPr lang="en-US" sz="4000" dirty="0"/>
              <a:t>Introduction</a:t>
            </a:r>
            <a:endParaRPr lang="en-CA" sz="4000" dirty="0"/>
          </a:p>
        </p:txBody>
      </p:sp>
      <p:sp>
        <p:nvSpPr>
          <p:cNvPr id="10" name="Rectangle 9">
            <a:extLst>
              <a:ext uri="{FF2B5EF4-FFF2-40B4-BE49-F238E27FC236}">
                <a16:creationId xmlns:a16="http://schemas.microsoft.com/office/drawing/2014/main" id="{5B8D7907-8AB9-4E98-A576-1A13AECED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1C4EF7E-7573-4B4C-B48F-A3B906149624}"/>
              </a:ext>
            </a:extLst>
          </p:cNvPr>
          <p:cNvSpPr>
            <a:spLocks noGrp="1"/>
          </p:cNvSpPr>
          <p:nvPr>
            <p:ph idx="1"/>
          </p:nvPr>
        </p:nvSpPr>
        <p:spPr>
          <a:xfrm>
            <a:off x="517868" y="1839681"/>
            <a:ext cx="11313347" cy="4691748"/>
          </a:xfrm>
        </p:spPr>
        <p:txBody>
          <a:bodyPr>
            <a:normAutofit/>
          </a:bodyPr>
          <a:lstStyle/>
          <a:p>
            <a:pPr marL="342900" indent="-342900">
              <a:buFont typeface="Wingdings" panose="05000000000000000000" pitchFamily="2" charset="2"/>
              <a:buChar char="§"/>
            </a:pPr>
            <a:r>
              <a:rPr lang="en-CA" sz="2200" dirty="0">
                <a:effectLst/>
                <a:latin typeface="Calibri" panose="020F0502020204030204" pitchFamily="34" charset="0"/>
                <a:ea typeface="Calibri" panose="020F0502020204030204" pitchFamily="34" charset="0"/>
                <a:cs typeface="Times New Roman" panose="02020603050405020304" pitchFamily="18" charset="0"/>
              </a:rPr>
              <a:t>Traditional plant-based medicines remain the primary source of healthcare in many parts of the world especially in many rural areas in Africa, Asia, and Central and South America. </a:t>
            </a:r>
          </a:p>
          <a:p>
            <a:pPr marL="342900" indent="-342900">
              <a:buFont typeface="Wingdings" panose="05000000000000000000" pitchFamily="2" charset="2"/>
              <a:buChar char="§"/>
            </a:pPr>
            <a:r>
              <a:rPr lang="en-CA" sz="2200" dirty="0">
                <a:effectLst/>
                <a:latin typeface="Calibri" panose="020F0502020204030204" pitchFamily="34" charset="0"/>
                <a:ea typeface="Times New Roman" panose="02020603050405020304" pitchFamily="18" charset="0"/>
                <a:cs typeface="Calibri" panose="020F0502020204030204" pitchFamily="34" charset="0"/>
              </a:rPr>
              <a:t>A common traditional medicine source used in West and Central Africa to treat different illnesses and the focus of this study is </a:t>
            </a:r>
            <a:r>
              <a:rPr lang="en-CA" sz="2200" i="1" dirty="0">
                <a:effectLst/>
                <a:latin typeface="Calibri" panose="020F0502020204030204" pitchFamily="34" charset="0"/>
                <a:ea typeface="Times New Roman" panose="02020603050405020304" pitchFamily="18" charset="0"/>
                <a:cs typeface="Calibri" panose="020F0502020204030204" pitchFamily="34" charset="0"/>
              </a:rPr>
              <a:t>Garcinia kola</a:t>
            </a:r>
            <a:r>
              <a:rPr lang="en-CA" sz="2200" dirty="0">
                <a:effectLst/>
                <a:latin typeface="Calibri" panose="020F0502020204030204" pitchFamily="34" charset="0"/>
                <a:ea typeface="Times New Roman" panose="02020603050405020304" pitchFamily="18" charset="0"/>
                <a:cs typeface="Calibri" panose="020F0502020204030204" pitchFamily="34" charset="0"/>
              </a:rPr>
              <a:t>. </a:t>
            </a:r>
            <a:r>
              <a:rPr lang="en-CA" sz="2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This plant is found in moist forest, riverine and swampy areas in Benin Republic, Cameroon, Democratic Republic of Congo, Cote d’Ivoire, Gabon, Ghana, Liberia, Nigeria, Senegal, and Sierra Leone, all in West and Central Africa.</a:t>
            </a:r>
            <a:r>
              <a:rPr lang="en-CA" sz="2200" dirty="0">
                <a:effectLst/>
                <a:latin typeface="Calibri" panose="020F0502020204030204" pitchFamily="34" charset="0"/>
                <a:ea typeface="Calibri" panose="020F0502020204030204" pitchFamily="34" charset="0"/>
                <a:cs typeface="Calibri" panose="020F0502020204030204" pitchFamily="34" charset="0"/>
              </a:rPr>
              <a:t> </a:t>
            </a:r>
            <a:r>
              <a:rPr lang="en-US" sz="2200" dirty="0">
                <a:effectLst/>
                <a:latin typeface="Calibri" panose="020F0502020204030204" pitchFamily="34" charset="0"/>
                <a:ea typeface="Calibri" panose="020F0502020204030204" pitchFamily="34" charset="0"/>
                <a:cs typeface="Calibri" panose="020F0502020204030204" pitchFamily="34" charset="0"/>
              </a:rPr>
              <a:t>Nigeria and Cameroon are considered  the countries with the highest presence of </a:t>
            </a:r>
            <a:r>
              <a:rPr lang="en-US" sz="2200" i="1" dirty="0">
                <a:effectLst/>
                <a:latin typeface="Calibri" panose="020F0502020204030204" pitchFamily="34" charset="0"/>
                <a:ea typeface="Calibri" panose="020F0502020204030204" pitchFamily="34" charset="0"/>
                <a:cs typeface="Calibri" panose="020F0502020204030204" pitchFamily="34" charset="0"/>
              </a:rPr>
              <a:t>Garcinia kola</a:t>
            </a:r>
            <a:r>
              <a:rPr lang="en-US" sz="2200" dirty="0">
                <a:effectLst/>
                <a:latin typeface="Calibri" panose="020F0502020204030204" pitchFamily="34" charset="0"/>
                <a:ea typeface="Calibri" panose="020F0502020204030204" pitchFamily="34" charset="0"/>
                <a:cs typeface="Calibri" panose="020F0502020204030204" pitchFamily="34" charset="0"/>
              </a:rPr>
              <a:t>. </a:t>
            </a:r>
          </a:p>
          <a:p>
            <a:pPr marL="342900" indent="-342900">
              <a:buFont typeface="Wingdings" panose="05000000000000000000" pitchFamily="2" charset="2"/>
              <a:buChar char="§"/>
            </a:pPr>
            <a:r>
              <a:rPr lang="en-US" sz="2200" dirty="0"/>
              <a:t>The uses of </a:t>
            </a:r>
            <a:r>
              <a:rPr lang="en-US" sz="2200" i="1" dirty="0"/>
              <a:t>Garcinia kola </a:t>
            </a:r>
            <a:r>
              <a:rPr lang="en-US" sz="2200" dirty="0"/>
              <a:t>can be classified into traditional, medicinal, and economical. </a:t>
            </a:r>
            <a:endParaRPr lang="en-CA" sz="2200" dirty="0"/>
          </a:p>
          <a:p>
            <a:endParaRPr lang="en-US" sz="2200" dirty="0">
              <a:effectLst/>
              <a:latin typeface="Calibri" panose="020F0502020204030204" pitchFamily="34" charset="0"/>
              <a:ea typeface="Calibri" panose="020F0502020204030204" pitchFamily="34" charset="0"/>
              <a:cs typeface="Calibri" panose="020F0502020204030204" pitchFamily="34" charset="0"/>
            </a:endParaRPr>
          </a:p>
          <a:p>
            <a:endParaRPr lang="en-CA"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76325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34C0330F-1D4F-4552-B799-615DD237B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23718E-7D81-4211-B41F-1AF1EB143061}"/>
              </a:ext>
            </a:extLst>
          </p:cNvPr>
          <p:cNvSpPr>
            <a:spLocks noGrp="1"/>
          </p:cNvSpPr>
          <p:nvPr>
            <p:ph type="title"/>
          </p:nvPr>
        </p:nvSpPr>
        <p:spPr>
          <a:xfrm>
            <a:off x="6587791" y="753408"/>
            <a:ext cx="5945543" cy="1235195"/>
          </a:xfrm>
        </p:spPr>
        <p:txBody>
          <a:bodyPr>
            <a:noAutofit/>
          </a:bodyPr>
          <a:lstStyle/>
          <a:p>
            <a:r>
              <a:rPr lang="en-US" sz="4000" dirty="0"/>
              <a:t>Uses of </a:t>
            </a:r>
            <a:r>
              <a:rPr lang="en-US" sz="4000" i="1" dirty="0"/>
              <a:t>Garcinia kola </a:t>
            </a:r>
            <a:endParaRPr lang="en-CA" sz="4000" dirty="0"/>
          </a:p>
        </p:txBody>
      </p:sp>
      <p:sp>
        <p:nvSpPr>
          <p:cNvPr id="17" name="Rectangle 16">
            <a:extLst>
              <a:ext uri="{FF2B5EF4-FFF2-40B4-BE49-F238E27FC236}">
                <a16:creationId xmlns:a16="http://schemas.microsoft.com/office/drawing/2014/main" id="{C1F1676C-F2A4-4F2A-95E0-0AAB69957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52947"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icture containing different, colorful&#10;&#10;Description automatically generated">
            <a:extLst>
              <a:ext uri="{FF2B5EF4-FFF2-40B4-BE49-F238E27FC236}">
                <a16:creationId xmlns:a16="http://schemas.microsoft.com/office/drawing/2014/main" id="{D9865C92-77D8-4F2A-88C7-1D34E1F2230D}"/>
              </a:ext>
            </a:extLst>
          </p:cNvPr>
          <p:cNvPicPr/>
          <p:nvPr/>
        </p:nvPicPr>
        <p:blipFill rotWithShape="1">
          <a:blip r:embed="rId3">
            <a:extLst>
              <a:ext uri="{28A0092B-C50C-407E-A947-70E740481C1C}">
                <a14:useLocalDpi xmlns:a14="http://schemas.microsoft.com/office/drawing/2010/main" val="0"/>
              </a:ext>
            </a:extLst>
          </a:blip>
          <a:srcRect l="6661" b="1662"/>
          <a:stretch/>
        </p:blipFill>
        <p:spPr bwMode="auto">
          <a:xfrm>
            <a:off x="511011" y="1072531"/>
            <a:ext cx="5028041" cy="5019218"/>
          </a:xfrm>
          <a:prstGeom prst="rect">
            <a:avLst/>
          </a:prstGeom>
          <a:extLst>
            <a:ext uri="{53640926-AAD7-44D8-BBD7-CCE9431645EC}">
              <a14:shadowObscured xmlns:a14="http://schemas.microsoft.com/office/drawing/2010/main"/>
            </a:ext>
          </a:extLst>
        </p:spPr>
      </p:pic>
      <p:sp>
        <p:nvSpPr>
          <p:cNvPr id="3" name="Content Placeholder 2">
            <a:extLst>
              <a:ext uri="{FF2B5EF4-FFF2-40B4-BE49-F238E27FC236}">
                <a16:creationId xmlns:a16="http://schemas.microsoft.com/office/drawing/2014/main" id="{71C4EF7E-7573-4B4C-B48F-A3B906149624}"/>
              </a:ext>
            </a:extLst>
          </p:cNvPr>
          <p:cNvSpPr>
            <a:spLocks noGrp="1"/>
          </p:cNvSpPr>
          <p:nvPr>
            <p:ph idx="1"/>
          </p:nvPr>
        </p:nvSpPr>
        <p:spPr>
          <a:xfrm>
            <a:off x="5747939" y="1371005"/>
            <a:ext cx="6232125" cy="5353831"/>
          </a:xfrm>
        </p:spPr>
        <p:txBody>
          <a:bodyPr>
            <a:normAutofit fontScale="25000" lnSpcReduction="20000"/>
          </a:bodyPr>
          <a:lstStyle/>
          <a:p>
            <a:pPr marL="342900" indent="-342900">
              <a:buFont typeface="Wingdings" panose="05000000000000000000" pitchFamily="2" charset="2"/>
              <a:buChar char="§"/>
            </a:pPr>
            <a:r>
              <a:rPr lang="en-US" sz="8000" dirty="0">
                <a:latin typeface="Calibri" panose="020F0502020204030204" pitchFamily="34" charset="0"/>
                <a:cs typeface="Calibri" panose="020F0502020204030204" pitchFamily="34" charset="0"/>
              </a:rPr>
              <a:t>Traditional: Seeds are offered to visitors as form of welcome, used </a:t>
            </a:r>
            <a:r>
              <a:rPr lang="en-US" sz="8000" dirty="0">
                <a:effectLst/>
                <a:latin typeface="Calibri" panose="020F0502020204030204" pitchFamily="34" charset="0"/>
                <a:ea typeface="Calibri" panose="020F0502020204030204" pitchFamily="34" charset="0"/>
                <a:cs typeface="Calibri" panose="020F0502020204030204" pitchFamily="34" charset="0"/>
              </a:rPr>
              <a:t>during ceremonies related to marriage, child naming, funerals and in sacrifices made to various gods and goddesses of African mythology. </a:t>
            </a:r>
          </a:p>
          <a:p>
            <a:pPr marL="342900" indent="-342900">
              <a:buFont typeface="Wingdings" panose="05000000000000000000" pitchFamily="2" charset="2"/>
              <a:buChar char="§"/>
            </a:pPr>
            <a:r>
              <a:rPr lang="en-US" sz="8000" dirty="0">
                <a:latin typeface="Calibri" panose="020F0502020204030204" pitchFamily="34" charset="0"/>
                <a:cs typeface="Calibri" panose="020F0502020204030204" pitchFamily="34" charset="0"/>
              </a:rPr>
              <a:t>Medicinal: </a:t>
            </a:r>
          </a:p>
          <a:p>
            <a:pPr marL="617220" lvl="1" indent="-342900">
              <a:buFont typeface="Wingdings" panose="05000000000000000000" pitchFamily="2" charset="2"/>
              <a:buChar char="§"/>
            </a:pPr>
            <a:r>
              <a:rPr lang="en-CA" sz="7800" i="1" dirty="0">
                <a:effectLst/>
                <a:latin typeface="Calibri" panose="020F0502020204030204" pitchFamily="34" charset="0"/>
                <a:ea typeface="Times New Roman" panose="02020603050405020304" pitchFamily="18" charset="0"/>
                <a:cs typeface="Calibri" panose="020F0502020204030204" pitchFamily="34" charset="0"/>
              </a:rPr>
              <a:t>Garcinia kola </a:t>
            </a:r>
            <a:r>
              <a:rPr lang="en-CA" sz="7800" dirty="0">
                <a:effectLst/>
                <a:latin typeface="Calibri" panose="020F0502020204030204" pitchFamily="34" charset="0"/>
                <a:ea typeface="Times New Roman" panose="02020603050405020304" pitchFamily="18" charset="0"/>
                <a:cs typeface="Calibri" panose="020F0502020204030204" pitchFamily="34" charset="0"/>
              </a:rPr>
              <a:t>on its own, is a tree that is often called the ‘wonder plant’. </a:t>
            </a:r>
          </a:p>
          <a:p>
            <a:pPr marL="617220" lvl="1" indent="-342900">
              <a:buFont typeface="Wingdings" panose="05000000000000000000" pitchFamily="2" charset="2"/>
              <a:buChar char="§"/>
            </a:pPr>
            <a:r>
              <a:rPr lang="en-CA" sz="7800" dirty="0">
                <a:effectLst/>
                <a:latin typeface="Calibri" panose="020F0502020204030204" pitchFamily="34" charset="0"/>
                <a:ea typeface="Times New Roman" panose="02020603050405020304" pitchFamily="18" charset="0"/>
                <a:cs typeface="Calibri" panose="020F0502020204030204" pitchFamily="34" charset="0"/>
              </a:rPr>
              <a:t>The seeds aid digestion and have been used to treat cough, gastric problems, diarrhea, constipation, abdominal pains, headaches, malaria, bronchitis, laryngitis, gastroenteritis, rheumatism, asthma, liver diseases, menstrual cramps even snake bites.</a:t>
            </a:r>
            <a:endParaRPr lang="en-CA" sz="7600" dirty="0">
              <a:effectLst/>
              <a:latin typeface="Calibri" panose="020F0502020204030204" pitchFamily="34" charset="0"/>
              <a:ea typeface="Calibri" panose="020F0502020204030204" pitchFamily="34" charset="0"/>
              <a:cs typeface="Calibri" panose="020F0502020204030204" pitchFamily="34" charset="0"/>
            </a:endParaRPr>
          </a:p>
          <a:p>
            <a:pPr marL="342900" indent="-342900">
              <a:buFont typeface="Wingdings" panose="05000000000000000000" pitchFamily="2" charset="2"/>
              <a:buChar char="§"/>
            </a:pPr>
            <a:r>
              <a:rPr lang="en-US" sz="8000" dirty="0">
                <a:latin typeface="Calibri" panose="020F0502020204030204" pitchFamily="34" charset="0"/>
                <a:cs typeface="Calibri" panose="020F0502020204030204" pitchFamily="34" charset="0"/>
              </a:rPr>
              <a:t>Industrial/Economical: </a:t>
            </a:r>
            <a:endParaRPr lang="en-CA" sz="8000" dirty="0">
              <a:latin typeface="Calibri" panose="020F0502020204030204" pitchFamily="34" charset="0"/>
              <a:cs typeface="Calibri" panose="020F0502020204030204" pitchFamily="34" charset="0"/>
            </a:endParaRPr>
          </a:p>
          <a:p>
            <a:pPr marL="617220" lvl="1" indent="-342900">
              <a:buFont typeface="Wingdings" panose="05000000000000000000" pitchFamily="2" charset="2"/>
              <a:buChar char="§"/>
            </a:pPr>
            <a:r>
              <a:rPr lang="en-CA" sz="8000" dirty="0">
                <a:latin typeface="Calibri" panose="020F0502020204030204" pitchFamily="34" charset="0"/>
                <a:cs typeface="Calibri" panose="020F0502020204030204" pitchFamily="34" charset="0"/>
              </a:rPr>
              <a:t>Industrial preparation of Coca-Cola, Pepsi Cola, kola wine.</a:t>
            </a:r>
          </a:p>
          <a:p>
            <a:pPr marL="617220" lvl="1" indent="-342900">
              <a:buFont typeface="Wingdings" panose="05000000000000000000" pitchFamily="2" charset="2"/>
              <a:buChar char="§"/>
            </a:pPr>
            <a:r>
              <a:rPr lang="en-CA" sz="8000" dirty="0">
                <a:latin typeface="Calibri" panose="020F0502020204030204" pitchFamily="34" charset="0"/>
                <a:cs typeface="Calibri" panose="020F0502020204030204" pitchFamily="34" charset="0"/>
              </a:rPr>
              <a:t>Production of jam, tannins, preservatives, fertilizer, animal feed. </a:t>
            </a:r>
            <a:endParaRPr lang="en-US" sz="8000" dirty="0">
              <a:latin typeface="Calibri" panose="020F0502020204030204" pitchFamily="34" charset="0"/>
              <a:cs typeface="Calibri" panose="020F0502020204030204" pitchFamily="34" charset="0"/>
            </a:endParaRPr>
          </a:p>
        </p:txBody>
      </p:sp>
      <p:sp>
        <p:nvSpPr>
          <p:cNvPr id="19" name="Rectangle 18">
            <a:extLst>
              <a:ext uri="{FF2B5EF4-FFF2-40B4-BE49-F238E27FC236}">
                <a16:creationId xmlns:a16="http://schemas.microsoft.com/office/drawing/2014/main" id="{9322A652-16AB-4D19-AA9B-F65C112360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8404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1000"/>
                                        <p:tgtEl>
                                          <p:spTgt spid="3">
                                            <p:txEl>
                                              <p:pRg st="5" end="5"/>
                                            </p:txEl>
                                          </p:spTgt>
                                        </p:tgtEl>
                                      </p:cBhvr>
                                    </p:animEffect>
                                    <p:anim calcmode="lin" valueType="num">
                                      <p:cBhvr>
                                        <p:cTn id="3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1000"/>
                                        <p:tgtEl>
                                          <p:spTgt spid="3">
                                            <p:txEl>
                                              <p:pRg st="6" end="6"/>
                                            </p:txEl>
                                          </p:spTgt>
                                        </p:tgtEl>
                                      </p:cBhvr>
                                    </p:animEffect>
                                    <p:anim calcmode="lin" valueType="num">
                                      <p:cBhvr>
                                        <p:cTn id="38"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14">
            <a:extLst>
              <a:ext uri="{FF2B5EF4-FFF2-40B4-BE49-F238E27FC236}">
                <a16:creationId xmlns:a16="http://schemas.microsoft.com/office/drawing/2014/main" id="{817D949E-564D-4503-A64E-D22FA3232C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23718E-7D81-4211-B41F-1AF1EB143061}"/>
              </a:ext>
            </a:extLst>
          </p:cNvPr>
          <p:cNvSpPr>
            <a:spLocks noGrp="1"/>
          </p:cNvSpPr>
          <p:nvPr>
            <p:ph type="title"/>
          </p:nvPr>
        </p:nvSpPr>
        <p:spPr>
          <a:xfrm>
            <a:off x="332487" y="729436"/>
            <a:ext cx="6828334" cy="1001951"/>
          </a:xfrm>
        </p:spPr>
        <p:txBody>
          <a:bodyPr>
            <a:normAutofit fontScale="90000"/>
          </a:bodyPr>
          <a:lstStyle/>
          <a:p>
            <a:r>
              <a:rPr lang="en-US" sz="4000" dirty="0"/>
              <a:t>Challenges of Extracting Proteins</a:t>
            </a:r>
            <a:endParaRPr lang="en-CA" sz="4000" dirty="0"/>
          </a:p>
        </p:txBody>
      </p:sp>
      <p:sp>
        <p:nvSpPr>
          <p:cNvPr id="17" name="Rectangle 16">
            <a:extLst>
              <a:ext uri="{FF2B5EF4-FFF2-40B4-BE49-F238E27FC236}">
                <a16:creationId xmlns:a16="http://schemas.microsoft.com/office/drawing/2014/main" id="{92BE0106-0C20-465B-A1BE-0BAC2737B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51808AB-2943-464C-A710-F2A18D869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5" name="Content Placeholder 4">
            <a:extLst>
              <a:ext uri="{FF2B5EF4-FFF2-40B4-BE49-F238E27FC236}">
                <a16:creationId xmlns:a16="http://schemas.microsoft.com/office/drawing/2014/main" id="{067C994A-27C8-4B2F-9E97-A74C6B0FE24F}"/>
              </a:ext>
            </a:extLst>
          </p:cNvPr>
          <p:cNvGraphicFramePr>
            <a:graphicFrameLocks noGrp="1"/>
          </p:cNvGraphicFramePr>
          <p:nvPr>
            <p:ph idx="1"/>
            <p:extLst>
              <p:ext uri="{D42A27DB-BD31-4B8C-83A1-F6EECF244321}">
                <p14:modId xmlns:p14="http://schemas.microsoft.com/office/powerpoint/2010/main" val="882045815"/>
              </p:ext>
            </p:extLst>
          </p:nvPr>
        </p:nvGraphicFramePr>
        <p:xfrm>
          <a:off x="7064824" y="969963"/>
          <a:ext cx="4342981" cy="5266447"/>
        </p:xfrm>
        <a:graphic>
          <a:graphicData uri="http://schemas.openxmlformats.org/drawingml/2006/table">
            <a:tbl>
              <a:tblPr firstRow="1" firstCol="1" bandRow="1"/>
              <a:tblGrid>
                <a:gridCol w="2206581">
                  <a:extLst>
                    <a:ext uri="{9D8B030D-6E8A-4147-A177-3AD203B41FA5}">
                      <a16:colId xmlns:a16="http://schemas.microsoft.com/office/drawing/2014/main" val="308198737"/>
                    </a:ext>
                  </a:extLst>
                </a:gridCol>
                <a:gridCol w="2136400">
                  <a:extLst>
                    <a:ext uri="{9D8B030D-6E8A-4147-A177-3AD203B41FA5}">
                      <a16:colId xmlns:a16="http://schemas.microsoft.com/office/drawing/2014/main" val="1668409909"/>
                    </a:ext>
                  </a:extLst>
                </a:gridCol>
              </a:tblGrid>
              <a:tr h="405871">
                <a:tc>
                  <a:txBody>
                    <a:bodyPr/>
                    <a:lstStyle/>
                    <a:p>
                      <a:pPr algn="ctr" fontAlgn="t">
                        <a:lnSpc>
                          <a:spcPct val="200000"/>
                        </a:lnSpc>
                        <a:spcBef>
                          <a:spcPts val="0"/>
                        </a:spcBef>
                        <a:spcAft>
                          <a:spcPts val="0"/>
                        </a:spcAft>
                      </a:pP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Author</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2B2B2"/>
                    </a:solidFill>
                  </a:tcPr>
                </a:tc>
                <a:tc>
                  <a:txBody>
                    <a:bodyPr/>
                    <a:lstStyle/>
                    <a:p>
                      <a:pPr algn="ctr" fontAlgn="t">
                        <a:lnSpc>
                          <a:spcPct val="200000"/>
                        </a:lnSpc>
                        <a:spcBef>
                          <a:spcPts val="0"/>
                        </a:spcBef>
                        <a:spcAft>
                          <a:spcPts val="0"/>
                        </a:spcAft>
                      </a:pP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Crude Protein Content</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2B2B2"/>
                    </a:solidFill>
                  </a:tcPr>
                </a:tc>
                <a:extLst>
                  <a:ext uri="{0D108BD9-81ED-4DB2-BD59-A6C34878D82A}">
                    <a16:rowId xmlns:a16="http://schemas.microsoft.com/office/drawing/2014/main" val="3633299548"/>
                  </a:ext>
                </a:extLst>
              </a:tr>
              <a:tr h="405871">
                <a:tc>
                  <a:txBody>
                    <a:bodyPr/>
                    <a:lstStyle/>
                    <a:p>
                      <a:pPr algn="ctr" fontAlgn="t">
                        <a:lnSpc>
                          <a:spcPct val="200000"/>
                        </a:lnSpc>
                        <a:spcBef>
                          <a:spcPts val="0"/>
                        </a:spcBef>
                        <a:spcAft>
                          <a:spcPts val="0"/>
                        </a:spcAft>
                      </a:pPr>
                      <a:r>
                        <a:rPr lang="en-US" sz="1300" b="0" i="0" u="none" strike="noStrike" dirty="0" err="1">
                          <a:effectLst/>
                          <a:latin typeface="Calibri" panose="020F0502020204030204" pitchFamily="34" charset="0"/>
                          <a:ea typeface="Times New Roman" panose="02020603050405020304" pitchFamily="18" charset="0"/>
                          <a:cs typeface="Calibri" panose="020F0502020204030204" pitchFamily="34" charset="0"/>
                        </a:rPr>
                        <a:t>Odebunmi</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et al. (2009)</a:t>
                      </a:r>
                      <a:r>
                        <a:rPr lang="en-US" sz="1300" b="0" i="0" u="none" strike="noStrike" baseline="30000" dirty="0">
                          <a:effectLst/>
                          <a:latin typeface="Calibri" panose="020F0502020204030204" pitchFamily="34" charset="0"/>
                          <a:ea typeface="Times New Roman" panose="02020603050405020304" pitchFamily="18" charset="0"/>
                          <a:cs typeface="Calibri" panose="020F0502020204030204" pitchFamily="34" charset="0"/>
                        </a:rPr>
                        <a:t>a</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w="12700" cap="flat" cmpd="sng" algn="ctr">
                      <a:solidFill>
                        <a:srgbClr val="000000"/>
                      </a:solidFill>
                      <a:prstDash val="solid"/>
                      <a:round/>
                      <a:headEnd type="none" w="med" len="med"/>
                      <a:tailEnd type="none" w="med" len="med"/>
                    </a:lnT>
                    <a:lnB>
                      <a:noFill/>
                    </a:lnB>
                  </a:tcPr>
                </a:tc>
                <a:tc>
                  <a:txBody>
                    <a:bodyPr/>
                    <a:lstStyle/>
                    <a:p>
                      <a:pPr algn="ctr" fontAlgn="t">
                        <a:lnSpc>
                          <a:spcPct val="200000"/>
                        </a:lnSpc>
                        <a:spcBef>
                          <a:spcPts val="0"/>
                        </a:spcBef>
                        <a:spcAft>
                          <a:spcPts val="0"/>
                        </a:spcAft>
                      </a:pP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2.48 </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sym typeface="Symbol" panose="05050102010706020507" pitchFamily="18" charset="2"/>
                        </a:rPr>
                        <a:t></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0.10%</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631224522"/>
                  </a:ext>
                </a:extLst>
              </a:tr>
              <a:tr h="405871">
                <a:tc>
                  <a:txBody>
                    <a:bodyPr/>
                    <a:lstStyle/>
                    <a:p>
                      <a:pPr algn="ctr" fontAlgn="t">
                        <a:lnSpc>
                          <a:spcPct val="200000"/>
                        </a:lnSpc>
                        <a:spcBef>
                          <a:spcPts val="0"/>
                        </a:spcBef>
                        <a:spcAft>
                          <a:spcPts val="0"/>
                        </a:spcAft>
                      </a:pPr>
                      <a:r>
                        <a:rPr lang="en-US" sz="1300" b="0" i="0" u="none" strike="noStrike" dirty="0" err="1">
                          <a:effectLst/>
                          <a:latin typeface="Calibri" panose="020F0502020204030204" pitchFamily="34" charset="0"/>
                          <a:ea typeface="Times New Roman" panose="02020603050405020304" pitchFamily="18" charset="0"/>
                          <a:cs typeface="Calibri" panose="020F0502020204030204" pitchFamily="34" charset="0"/>
                        </a:rPr>
                        <a:t>Ibekwe</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et al. (2007)</a:t>
                      </a:r>
                      <a:r>
                        <a:rPr lang="en-US" sz="1300" b="0" i="0" u="none" strike="noStrike" baseline="30000" dirty="0">
                          <a:effectLst/>
                          <a:latin typeface="Calibri" panose="020F0502020204030204" pitchFamily="34" charset="0"/>
                          <a:ea typeface="Times New Roman" panose="02020603050405020304" pitchFamily="18" charset="0"/>
                          <a:cs typeface="Calibri" panose="020F0502020204030204" pitchFamily="34" charset="0"/>
                        </a:rPr>
                        <a:t>b</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tc>
                  <a:txBody>
                    <a:bodyPr/>
                    <a:lstStyle/>
                    <a:p>
                      <a:pPr algn="ctr" fontAlgn="t">
                        <a:lnSpc>
                          <a:spcPct val="200000"/>
                        </a:lnSpc>
                        <a:spcBef>
                          <a:spcPts val="0"/>
                        </a:spcBef>
                        <a:spcAft>
                          <a:spcPts val="0"/>
                        </a:spcAft>
                      </a:pPr>
                      <a:r>
                        <a:rPr lang="en-US" sz="1300" b="0" i="0" u="none" strike="noStrike">
                          <a:effectLst/>
                          <a:latin typeface="Calibri" panose="020F0502020204030204" pitchFamily="34" charset="0"/>
                          <a:ea typeface="Times New Roman" panose="02020603050405020304" pitchFamily="18" charset="0"/>
                          <a:cs typeface="Calibri" panose="020F0502020204030204" pitchFamily="34" charset="0"/>
                        </a:rPr>
                        <a:t>0.58% dry wt. basis</a:t>
                      </a:r>
                      <a:endParaRPr lang="en-US" sz="1300" b="0" i="0" u="none" strike="noStrike">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extLst>
                  <a:ext uri="{0D108BD9-81ED-4DB2-BD59-A6C34878D82A}">
                    <a16:rowId xmlns:a16="http://schemas.microsoft.com/office/drawing/2014/main" val="2097073876"/>
                  </a:ext>
                </a:extLst>
              </a:tr>
              <a:tr h="405871">
                <a:tc>
                  <a:txBody>
                    <a:bodyPr/>
                    <a:lstStyle/>
                    <a:p>
                      <a:pPr algn="ctr" fontAlgn="t">
                        <a:lnSpc>
                          <a:spcPct val="200000"/>
                        </a:lnSpc>
                        <a:spcBef>
                          <a:spcPts val="0"/>
                        </a:spcBef>
                        <a:spcAft>
                          <a:spcPts val="0"/>
                        </a:spcAft>
                      </a:pPr>
                      <a:r>
                        <a:rPr lang="en-US" sz="1300" b="0" i="0" u="none" strike="noStrike" dirty="0" err="1">
                          <a:effectLst/>
                          <a:latin typeface="Calibri" panose="020F0502020204030204" pitchFamily="34" charset="0"/>
                          <a:ea typeface="Times New Roman" panose="02020603050405020304" pitchFamily="18" charset="0"/>
                          <a:cs typeface="Calibri" panose="020F0502020204030204" pitchFamily="34" charset="0"/>
                        </a:rPr>
                        <a:t>Esiegwu</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&amp; </a:t>
                      </a:r>
                      <a:r>
                        <a:rPr lang="en-US" sz="1300" b="0" i="0" u="none" strike="noStrike" dirty="0" err="1">
                          <a:effectLst/>
                          <a:latin typeface="Calibri" panose="020F0502020204030204" pitchFamily="34" charset="0"/>
                          <a:ea typeface="Times New Roman" panose="02020603050405020304" pitchFamily="18" charset="0"/>
                          <a:cs typeface="Calibri" panose="020F0502020204030204" pitchFamily="34" charset="0"/>
                        </a:rPr>
                        <a:t>Udedibie</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(2009)</a:t>
                      </a:r>
                      <a:r>
                        <a:rPr lang="en-US" sz="1300" b="0" i="0" u="none" strike="noStrike" baseline="30000" dirty="0">
                          <a:effectLst/>
                          <a:latin typeface="Calibri" panose="020F0502020204030204" pitchFamily="34" charset="0"/>
                          <a:ea typeface="Times New Roman" panose="02020603050405020304" pitchFamily="18" charset="0"/>
                          <a:cs typeface="Calibri" panose="020F0502020204030204" pitchFamily="34" charset="0"/>
                        </a:rPr>
                        <a:t>c</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tc>
                  <a:txBody>
                    <a:bodyPr/>
                    <a:lstStyle/>
                    <a:p>
                      <a:pPr algn="ctr" fontAlgn="t">
                        <a:lnSpc>
                          <a:spcPct val="200000"/>
                        </a:lnSpc>
                        <a:spcBef>
                          <a:spcPts val="0"/>
                        </a:spcBef>
                        <a:spcAft>
                          <a:spcPts val="0"/>
                        </a:spcAft>
                      </a:pPr>
                      <a:r>
                        <a:rPr lang="en-US" sz="1300" b="0" i="0" u="none" strike="noStrike">
                          <a:effectLst/>
                          <a:latin typeface="Calibri" panose="020F0502020204030204" pitchFamily="34" charset="0"/>
                          <a:ea typeface="Times New Roman" panose="02020603050405020304" pitchFamily="18" charset="0"/>
                          <a:cs typeface="Calibri" panose="020F0502020204030204" pitchFamily="34" charset="0"/>
                        </a:rPr>
                        <a:t>2.64% dry wt. basis</a:t>
                      </a:r>
                      <a:endParaRPr lang="en-US" sz="1300" b="0" i="0" u="none" strike="noStrike">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extLst>
                  <a:ext uri="{0D108BD9-81ED-4DB2-BD59-A6C34878D82A}">
                    <a16:rowId xmlns:a16="http://schemas.microsoft.com/office/drawing/2014/main" val="2839457762"/>
                  </a:ext>
                </a:extLst>
              </a:tr>
              <a:tr h="405871">
                <a:tc>
                  <a:txBody>
                    <a:bodyPr/>
                    <a:lstStyle/>
                    <a:p>
                      <a:pPr algn="ctr" fontAlgn="t">
                        <a:lnSpc>
                          <a:spcPct val="200000"/>
                        </a:lnSpc>
                        <a:spcBef>
                          <a:spcPts val="0"/>
                        </a:spcBef>
                        <a:spcAft>
                          <a:spcPts val="0"/>
                        </a:spcAft>
                      </a:pPr>
                      <a:r>
                        <a:rPr lang="en-US" sz="1300" b="0" i="0" u="none" strike="noStrike" dirty="0" err="1">
                          <a:effectLst/>
                          <a:latin typeface="Calibri" panose="020F0502020204030204" pitchFamily="34" charset="0"/>
                          <a:ea typeface="Times New Roman" panose="02020603050405020304" pitchFamily="18" charset="0"/>
                          <a:cs typeface="Calibri" panose="020F0502020204030204" pitchFamily="34" charset="0"/>
                        </a:rPr>
                        <a:t>Eleyinmi</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et al. (2006)</a:t>
                      </a:r>
                      <a:r>
                        <a:rPr lang="en-US" sz="1300" b="0" i="0" u="none" strike="noStrike" baseline="30000" dirty="0">
                          <a:effectLst/>
                          <a:latin typeface="Calibri" panose="020F0502020204030204" pitchFamily="34" charset="0"/>
                          <a:ea typeface="Times New Roman" panose="02020603050405020304" pitchFamily="18" charset="0"/>
                          <a:cs typeface="Calibri" panose="020F0502020204030204" pitchFamily="34" charset="0"/>
                        </a:rPr>
                        <a:t>d</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tc>
                  <a:txBody>
                    <a:bodyPr/>
                    <a:lstStyle/>
                    <a:p>
                      <a:pPr algn="ctr" fontAlgn="t">
                        <a:lnSpc>
                          <a:spcPct val="200000"/>
                        </a:lnSpc>
                        <a:spcBef>
                          <a:spcPts val="0"/>
                        </a:spcBef>
                        <a:spcAft>
                          <a:spcPts val="0"/>
                        </a:spcAft>
                      </a:pP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3.95 g/100 g</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extLst>
                  <a:ext uri="{0D108BD9-81ED-4DB2-BD59-A6C34878D82A}">
                    <a16:rowId xmlns:a16="http://schemas.microsoft.com/office/drawing/2014/main" val="2499934213"/>
                  </a:ext>
                </a:extLst>
              </a:tr>
              <a:tr h="405871">
                <a:tc>
                  <a:txBody>
                    <a:bodyPr/>
                    <a:lstStyle/>
                    <a:p>
                      <a:pPr algn="ctr" fontAlgn="t">
                        <a:lnSpc>
                          <a:spcPct val="200000"/>
                        </a:lnSpc>
                        <a:spcBef>
                          <a:spcPts val="0"/>
                        </a:spcBef>
                        <a:spcAft>
                          <a:spcPts val="0"/>
                        </a:spcAft>
                      </a:pPr>
                      <a:r>
                        <a:rPr lang="en-US" sz="1300" b="0" i="0" u="none" strike="noStrike" dirty="0" err="1">
                          <a:effectLst/>
                          <a:latin typeface="Calibri" panose="020F0502020204030204" pitchFamily="34" charset="0"/>
                          <a:ea typeface="Times New Roman" panose="02020603050405020304" pitchFamily="18" charset="0"/>
                          <a:cs typeface="Calibri" panose="020F0502020204030204" pitchFamily="34" charset="0"/>
                        </a:rPr>
                        <a:t>Dosunmu</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&amp; Johnson (1995)</a:t>
                      </a:r>
                      <a:r>
                        <a:rPr lang="en-US" sz="1300" b="0" i="0" u="none" strike="noStrike" baseline="30000" dirty="0">
                          <a:effectLst/>
                          <a:latin typeface="Calibri" panose="020F0502020204030204" pitchFamily="34" charset="0"/>
                          <a:ea typeface="Times New Roman" panose="02020603050405020304" pitchFamily="18" charset="0"/>
                          <a:cs typeface="Calibri" panose="020F0502020204030204" pitchFamily="34" charset="0"/>
                        </a:rPr>
                        <a:t>e</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tc>
                  <a:txBody>
                    <a:bodyPr/>
                    <a:lstStyle/>
                    <a:p>
                      <a:pPr algn="ctr" fontAlgn="t">
                        <a:lnSpc>
                          <a:spcPct val="200000"/>
                        </a:lnSpc>
                        <a:spcBef>
                          <a:spcPts val="0"/>
                        </a:spcBef>
                        <a:spcAft>
                          <a:spcPts val="0"/>
                        </a:spcAft>
                      </a:pP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7.8 </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sym typeface="Symbol" panose="05050102010706020507" pitchFamily="18" charset="2"/>
                        </a:rPr>
                        <a:t></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0.8 g/100 g</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extLst>
                  <a:ext uri="{0D108BD9-81ED-4DB2-BD59-A6C34878D82A}">
                    <a16:rowId xmlns:a16="http://schemas.microsoft.com/office/drawing/2014/main" val="1373733877"/>
                  </a:ext>
                </a:extLst>
              </a:tr>
              <a:tr h="405871">
                <a:tc>
                  <a:txBody>
                    <a:bodyPr/>
                    <a:lstStyle/>
                    <a:p>
                      <a:pPr algn="ctr" fontAlgn="t">
                        <a:lnSpc>
                          <a:spcPct val="200000"/>
                        </a:lnSpc>
                        <a:spcBef>
                          <a:spcPts val="0"/>
                        </a:spcBef>
                        <a:spcAft>
                          <a:spcPts val="0"/>
                        </a:spcAft>
                      </a:pPr>
                      <a:r>
                        <a:rPr lang="en-US" sz="1300" b="0" i="0" u="none" strike="noStrike">
                          <a:effectLst/>
                          <a:latin typeface="Calibri" panose="020F0502020204030204" pitchFamily="34" charset="0"/>
                          <a:ea typeface="Times New Roman" panose="02020603050405020304" pitchFamily="18" charset="0"/>
                          <a:cs typeface="Calibri" panose="020F0502020204030204" pitchFamily="34" charset="0"/>
                        </a:rPr>
                        <a:t>Onyekwelu et al. (2015)</a:t>
                      </a:r>
                      <a:r>
                        <a:rPr lang="en-US" sz="1300" b="0" i="0" u="none" strike="noStrike" baseline="30000">
                          <a:effectLst/>
                          <a:latin typeface="Calibri" panose="020F0502020204030204" pitchFamily="34" charset="0"/>
                          <a:ea typeface="Times New Roman" panose="02020603050405020304" pitchFamily="18" charset="0"/>
                          <a:cs typeface="Calibri" panose="020F0502020204030204" pitchFamily="34" charset="0"/>
                        </a:rPr>
                        <a:t>f</a:t>
                      </a:r>
                      <a:endParaRPr lang="en-US" sz="1300" b="0" i="0" u="none" strike="noStrike">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tc>
                  <a:txBody>
                    <a:bodyPr/>
                    <a:lstStyle/>
                    <a:p>
                      <a:pPr algn="ctr" fontAlgn="t">
                        <a:lnSpc>
                          <a:spcPct val="200000"/>
                        </a:lnSpc>
                        <a:spcBef>
                          <a:spcPts val="0"/>
                        </a:spcBef>
                        <a:spcAft>
                          <a:spcPts val="0"/>
                        </a:spcAft>
                      </a:pP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1.74 </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sym typeface="Symbol" panose="05050102010706020507" pitchFamily="18" charset="2"/>
                        </a:rPr>
                        <a:t></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0.00% fresh wt. basis</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extLst>
                  <a:ext uri="{0D108BD9-81ED-4DB2-BD59-A6C34878D82A}">
                    <a16:rowId xmlns:a16="http://schemas.microsoft.com/office/drawing/2014/main" val="1256601950"/>
                  </a:ext>
                </a:extLst>
              </a:tr>
              <a:tr h="405871">
                <a:tc>
                  <a:txBody>
                    <a:bodyPr/>
                    <a:lstStyle/>
                    <a:p>
                      <a:pPr algn="ctr" fontAlgn="t">
                        <a:lnSpc>
                          <a:spcPct val="200000"/>
                        </a:lnSpc>
                        <a:spcBef>
                          <a:spcPts val="0"/>
                        </a:spcBef>
                        <a:spcAft>
                          <a:spcPts val="0"/>
                        </a:spcAft>
                      </a:pPr>
                      <a:r>
                        <a:rPr lang="en-US" sz="1300" b="0" i="0" u="none" strike="noStrike">
                          <a:effectLst/>
                          <a:latin typeface="Calibri" panose="020F0502020204030204" pitchFamily="34" charset="0"/>
                          <a:ea typeface="Times New Roman" panose="02020603050405020304" pitchFamily="18" charset="0"/>
                          <a:cs typeface="Calibri" panose="020F0502020204030204" pitchFamily="34" charset="0"/>
                        </a:rPr>
                        <a:t>Asaolu (2003)</a:t>
                      </a:r>
                      <a:r>
                        <a:rPr lang="en-US" sz="1300" b="0" i="0" u="none" strike="noStrike" baseline="30000">
                          <a:effectLst/>
                          <a:latin typeface="Calibri" panose="020F0502020204030204" pitchFamily="34" charset="0"/>
                          <a:ea typeface="Times New Roman" panose="02020603050405020304" pitchFamily="18" charset="0"/>
                          <a:cs typeface="Calibri" panose="020F0502020204030204" pitchFamily="34" charset="0"/>
                        </a:rPr>
                        <a:t>g</a:t>
                      </a:r>
                      <a:endParaRPr lang="en-US" sz="1300" b="0" i="0" u="none" strike="noStrike">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tc>
                  <a:txBody>
                    <a:bodyPr/>
                    <a:lstStyle/>
                    <a:p>
                      <a:pPr algn="ctr" fontAlgn="t">
                        <a:lnSpc>
                          <a:spcPct val="200000"/>
                        </a:lnSpc>
                        <a:spcBef>
                          <a:spcPts val="0"/>
                        </a:spcBef>
                        <a:spcAft>
                          <a:spcPts val="0"/>
                        </a:spcAft>
                      </a:pP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4.25% fresh wt. basis</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extLst>
                  <a:ext uri="{0D108BD9-81ED-4DB2-BD59-A6C34878D82A}">
                    <a16:rowId xmlns:a16="http://schemas.microsoft.com/office/drawing/2014/main" val="4231360444"/>
                  </a:ext>
                </a:extLst>
              </a:tr>
              <a:tr h="405871">
                <a:tc>
                  <a:txBody>
                    <a:bodyPr/>
                    <a:lstStyle/>
                    <a:p>
                      <a:pPr algn="ctr" fontAlgn="t">
                        <a:lnSpc>
                          <a:spcPct val="200000"/>
                        </a:lnSpc>
                        <a:spcBef>
                          <a:spcPts val="0"/>
                        </a:spcBef>
                        <a:spcAft>
                          <a:spcPts val="0"/>
                        </a:spcAft>
                      </a:pPr>
                      <a:r>
                        <a:rPr lang="en-US" sz="1300" b="0" i="0" u="none" strike="noStrike">
                          <a:effectLst/>
                          <a:latin typeface="Calibri" panose="020F0502020204030204" pitchFamily="34" charset="0"/>
                          <a:ea typeface="Times New Roman" panose="02020603050405020304" pitchFamily="18" charset="0"/>
                          <a:cs typeface="Calibri" panose="020F0502020204030204" pitchFamily="34" charset="0"/>
                        </a:rPr>
                        <a:t>Arogba (2000)</a:t>
                      </a:r>
                      <a:r>
                        <a:rPr lang="en-US" sz="1300" b="0" i="0" u="none" strike="noStrike" baseline="30000">
                          <a:effectLst/>
                          <a:latin typeface="Calibri" panose="020F0502020204030204" pitchFamily="34" charset="0"/>
                          <a:ea typeface="Times New Roman" panose="02020603050405020304" pitchFamily="18" charset="0"/>
                          <a:cs typeface="Calibri" panose="020F0502020204030204" pitchFamily="34" charset="0"/>
                        </a:rPr>
                        <a:t>h</a:t>
                      </a:r>
                      <a:endParaRPr lang="en-US" sz="1300" b="0" i="0" u="none" strike="noStrike">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tc>
                  <a:txBody>
                    <a:bodyPr/>
                    <a:lstStyle/>
                    <a:p>
                      <a:pPr algn="ctr" fontAlgn="t">
                        <a:lnSpc>
                          <a:spcPct val="200000"/>
                        </a:lnSpc>
                        <a:spcBef>
                          <a:spcPts val="0"/>
                        </a:spcBef>
                        <a:spcAft>
                          <a:spcPts val="0"/>
                        </a:spcAft>
                      </a:pP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7 </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sym typeface="Symbol" panose="05050102010706020507" pitchFamily="18" charset="2"/>
                        </a:rPr>
                        <a:t></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0.2% dry wt. basis</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extLst>
                  <a:ext uri="{0D108BD9-81ED-4DB2-BD59-A6C34878D82A}">
                    <a16:rowId xmlns:a16="http://schemas.microsoft.com/office/drawing/2014/main" val="479473322"/>
                  </a:ext>
                </a:extLst>
              </a:tr>
              <a:tr h="405871">
                <a:tc>
                  <a:txBody>
                    <a:bodyPr/>
                    <a:lstStyle/>
                    <a:p>
                      <a:pPr algn="ctr" fontAlgn="t">
                        <a:lnSpc>
                          <a:spcPct val="200000"/>
                        </a:lnSpc>
                        <a:spcBef>
                          <a:spcPts val="0"/>
                        </a:spcBef>
                        <a:spcAft>
                          <a:spcPts val="0"/>
                        </a:spcAft>
                      </a:pPr>
                      <a:r>
                        <a:rPr lang="en-US" sz="1300" b="0" i="0" u="none" strike="noStrike">
                          <a:effectLst/>
                          <a:latin typeface="Calibri" panose="020F0502020204030204" pitchFamily="34" charset="0"/>
                          <a:ea typeface="Times New Roman" panose="02020603050405020304" pitchFamily="18" charset="0"/>
                          <a:cs typeface="Calibri" panose="020F0502020204030204" pitchFamily="34" charset="0"/>
                        </a:rPr>
                        <a:t>Adesuyi et al. (2012)</a:t>
                      </a:r>
                      <a:r>
                        <a:rPr lang="en-US" sz="1300" b="0" i="0" u="none" strike="noStrike" baseline="30000">
                          <a:effectLst/>
                          <a:latin typeface="Calibri" panose="020F0502020204030204" pitchFamily="34" charset="0"/>
                          <a:ea typeface="Times New Roman" panose="02020603050405020304" pitchFamily="18" charset="0"/>
                          <a:cs typeface="Calibri" panose="020F0502020204030204" pitchFamily="34" charset="0"/>
                        </a:rPr>
                        <a:t>i</a:t>
                      </a:r>
                      <a:endParaRPr lang="en-US" sz="1300" b="0" i="0" u="none" strike="noStrike">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tc>
                  <a:txBody>
                    <a:bodyPr/>
                    <a:lstStyle/>
                    <a:p>
                      <a:pPr algn="ctr" fontAlgn="t">
                        <a:lnSpc>
                          <a:spcPct val="200000"/>
                        </a:lnSpc>
                        <a:spcBef>
                          <a:spcPts val="0"/>
                        </a:spcBef>
                        <a:spcAft>
                          <a:spcPts val="0"/>
                        </a:spcAft>
                      </a:pP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1.86 </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sym typeface="Symbol" panose="05050102010706020507" pitchFamily="18" charset="2"/>
                        </a:rPr>
                        <a:t></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0.15%</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extLst>
                  <a:ext uri="{0D108BD9-81ED-4DB2-BD59-A6C34878D82A}">
                    <a16:rowId xmlns:a16="http://schemas.microsoft.com/office/drawing/2014/main" val="3090505028"/>
                  </a:ext>
                </a:extLst>
              </a:tr>
              <a:tr h="405871">
                <a:tc>
                  <a:txBody>
                    <a:bodyPr/>
                    <a:lstStyle/>
                    <a:p>
                      <a:pPr algn="ctr" fontAlgn="t">
                        <a:lnSpc>
                          <a:spcPct val="200000"/>
                        </a:lnSpc>
                        <a:spcBef>
                          <a:spcPts val="0"/>
                        </a:spcBef>
                        <a:spcAft>
                          <a:spcPts val="0"/>
                        </a:spcAft>
                      </a:pPr>
                      <a:r>
                        <a:rPr lang="en-US" sz="1300" b="0" i="0" u="none" strike="noStrike">
                          <a:effectLst/>
                          <a:latin typeface="Calibri" panose="020F0502020204030204" pitchFamily="34" charset="0"/>
                          <a:ea typeface="Times New Roman" panose="02020603050405020304" pitchFamily="18" charset="0"/>
                          <a:cs typeface="Calibri" panose="020F0502020204030204" pitchFamily="34" charset="0"/>
                        </a:rPr>
                        <a:t>Manourova (2017)</a:t>
                      </a:r>
                      <a:r>
                        <a:rPr lang="en-US" sz="1300" b="0" i="0" u="none" strike="noStrike" baseline="30000">
                          <a:effectLst/>
                          <a:latin typeface="Calibri" panose="020F0502020204030204" pitchFamily="34" charset="0"/>
                          <a:ea typeface="Times New Roman" panose="02020603050405020304" pitchFamily="18" charset="0"/>
                          <a:cs typeface="Calibri" panose="020F0502020204030204" pitchFamily="34" charset="0"/>
                        </a:rPr>
                        <a:t>j</a:t>
                      </a:r>
                      <a:endParaRPr lang="en-US" sz="1300" b="0" i="0" u="none" strike="noStrike">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tc>
                  <a:txBody>
                    <a:bodyPr/>
                    <a:lstStyle/>
                    <a:p>
                      <a:pPr algn="ctr" fontAlgn="t">
                        <a:lnSpc>
                          <a:spcPct val="200000"/>
                        </a:lnSpc>
                        <a:spcBef>
                          <a:spcPts val="0"/>
                        </a:spcBef>
                        <a:spcAft>
                          <a:spcPts val="0"/>
                        </a:spcAft>
                      </a:pP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6.48 </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sym typeface="Symbol" panose="05050102010706020507" pitchFamily="18" charset="2"/>
                        </a:rPr>
                        <a:t></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1.12% dry wt. basis</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a:noFill/>
                    </a:lnB>
                  </a:tcPr>
                </a:tc>
                <a:extLst>
                  <a:ext uri="{0D108BD9-81ED-4DB2-BD59-A6C34878D82A}">
                    <a16:rowId xmlns:a16="http://schemas.microsoft.com/office/drawing/2014/main" val="122584786"/>
                  </a:ext>
                </a:extLst>
              </a:tr>
              <a:tr h="405871">
                <a:tc>
                  <a:txBody>
                    <a:bodyPr/>
                    <a:lstStyle/>
                    <a:p>
                      <a:pPr algn="ctr" fontAlgn="t">
                        <a:lnSpc>
                          <a:spcPct val="200000"/>
                        </a:lnSpc>
                        <a:spcBef>
                          <a:spcPts val="0"/>
                        </a:spcBef>
                        <a:spcAft>
                          <a:spcPts val="0"/>
                        </a:spcAft>
                      </a:pPr>
                      <a:r>
                        <a:rPr lang="en-US" sz="1300" b="0" i="0" u="none" strike="noStrike">
                          <a:effectLst/>
                          <a:latin typeface="Calibri" panose="020F0502020204030204" pitchFamily="34" charset="0"/>
                          <a:ea typeface="Times New Roman" panose="02020603050405020304" pitchFamily="18" charset="0"/>
                          <a:cs typeface="Calibri" panose="020F0502020204030204" pitchFamily="34" charset="0"/>
                        </a:rPr>
                        <a:t>Mazi et al. (2013)</a:t>
                      </a:r>
                      <a:r>
                        <a:rPr lang="en-US" sz="1300" b="0" i="0" u="none" strike="noStrike" baseline="30000">
                          <a:effectLst/>
                          <a:latin typeface="Calibri" panose="020F0502020204030204" pitchFamily="34" charset="0"/>
                          <a:ea typeface="Times New Roman" panose="02020603050405020304" pitchFamily="18" charset="0"/>
                          <a:cs typeface="Calibri" panose="020F0502020204030204" pitchFamily="34" charset="0"/>
                        </a:rPr>
                        <a:t>k</a:t>
                      </a:r>
                      <a:endParaRPr lang="en-US" sz="1300" b="0" i="0" u="none" strike="noStrike">
                        <a:effectLst/>
                        <a:latin typeface="Calibri" panose="020F0502020204030204" pitchFamily="34" charset="0"/>
                        <a:cs typeface="Calibri" panose="020F0502020204030204" pitchFamily="34" charset="0"/>
                      </a:endParaRPr>
                    </a:p>
                  </a:txBody>
                  <a:tcPr marL="67583" marR="67583" marT="9386" marB="0">
                    <a:lnL>
                      <a:noFill/>
                    </a:lnL>
                    <a:lnR>
                      <a:noFill/>
                    </a:lnR>
                    <a:lnT>
                      <a:noFill/>
                    </a:lnT>
                    <a:lnB w="12700" cap="flat" cmpd="sng" algn="ctr">
                      <a:solidFill>
                        <a:srgbClr val="000000"/>
                      </a:solidFill>
                      <a:prstDash val="solid"/>
                      <a:round/>
                      <a:headEnd type="none" w="med" len="med"/>
                      <a:tailEnd type="none" w="med" len="med"/>
                    </a:lnB>
                  </a:tcPr>
                </a:tc>
                <a:tc>
                  <a:txBody>
                    <a:bodyPr/>
                    <a:lstStyle/>
                    <a:p>
                      <a:pPr algn="ctr" fontAlgn="t">
                        <a:lnSpc>
                          <a:spcPct val="200000"/>
                        </a:lnSpc>
                        <a:spcBef>
                          <a:spcPts val="0"/>
                        </a:spcBef>
                        <a:spcAft>
                          <a:spcPts val="0"/>
                        </a:spcAft>
                      </a:pP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11.27 </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sym typeface="Symbol" panose="05050102010706020507" pitchFamily="18" charset="2"/>
                        </a:rPr>
                        <a:t></a:t>
                      </a:r>
                      <a:r>
                        <a:rPr lang="en-US" sz="1300" b="0" i="0" u="none" strike="noStrike" dirty="0">
                          <a:effectLst/>
                          <a:latin typeface="Calibri" panose="020F0502020204030204" pitchFamily="34" charset="0"/>
                          <a:ea typeface="Times New Roman" panose="02020603050405020304" pitchFamily="18" charset="0"/>
                          <a:cs typeface="Calibri" panose="020F0502020204030204" pitchFamily="34" charset="0"/>
                        </a:rPr>
                        <a:t> 0.0306% dry wt. basis</a:t>
                      </a:r>
                      <a:endParaRPr lang="en-US" sz="1300" b="0" i="0" u="none" strike="noStrike" dirty="0">
                        <a:effectLst/>
                        <a:latin typeface="Calibri" panose="020F0502020204030204" pitchFamily="34" charset="0"/>
                        <a:cs typeface="Calibri" panose="020F0502020204030204" pitchFamily="34" charset="0"/>
                      </a:endParaRPr>
                    </a:p>
                  </a:txBody>
                  <a:tcPr marL="67583" marR="67583" marT="9386" marB="0">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10548726"/>
                  </a:ext>
                </a:extLst>
              </a:tr>
            </a:tbl>
          </a:graphicData>
        </a:graphic>
      </p:graphicFrame>
      <p:sp>
        <p:nvSpPr>
          <p:cNvPr id="21" name="Content Placeholder 2">
            <a:extLst>
              <a:ext uri="{FF2B5EF4-FFF2-40B4-BE49-F238E27FC236}">
                <a16:creationId xmlns:a16="http://schemas.microsoft.com/office/drawing/2014/main" id="{04B22A62-8FFA-43A7-B0BC-2E717CDC6442}"/>
              </a:ext>
            </a:extLst>
          </p:cNvPr>
          <p:cNvSpPr txBox="1">
            <a:spLocks/>
          </p:cNvSpPr>
          <p:nvPr/>
        </p:nvSpPr>
        <p:spPr>
          <a:xfrm>
            <a:off x="215022" y="1803454"/>
            <a:ext cx="6232125" cy="5353831"/>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anose="05000000000000000000" pitchFamily="2" charset="2"/>
              <a:buChar char="§"/>
            </a:pPr>
            <a:r>
              <a:rPr lang="en-CA" dirty="0"/>
              <a:t>While there has been some research done to understand and characterize plant proteins – in this case </a:t>
            </a:r>
            <a:r>
              <a:rPr lang="en-CA" i="1" dirty="0"/>
              <a:t>Garcinia </a:t>
            </a:r>
            <a:r>
              <a:rPr lang="en-CA" dirty="0"/>
              <a:t>kola – the information and data obtained from these studies are far from being comprehensive. </a:t>
            </a:r>
          </a:p>
          <a:p>
            <a:pPr marL="342900" indent="-342900">
              <a:buFont typeface="Wingdings" panose="05000000000000000000" pitchFamily="2" charset="2"/>
              <a:buChar char="§"/>
            </a:pPr>
            <a:r>
              <a:rPr lang="en-CA" dirty="0"/>
              <a:t>Plant proteins are more difficult to extract because they are protected by a thick cell wall that contains a variety of interfering agents. </a:t>
            </a:r>
          </a:p>
          <a:p>
            <a:pPr marL="342900" indent="-342900">
              <a:buFont typeface="Wingdings" panose="05000000000000000000" pitchFamily="2" charset="2"/>
              <a:buChar char="§"/>
            </a:pPr>
            <a:r>
              <a:rPr lang="en-CA" dirty="0"/>
              <a:t>Seeds do not contain a lot of proteins. </a:t>
            </a:r>
          </a:p>
          <a:p>
            <a:pPr marL="342900" indent="-342900">
              <a:buFont typeface="Wingdings" panose="05000000000000000000" pitchFamily="2" charset="2"/>
              <a:buChar char="§"/>
            </a:pPr>
            <a:r>
              <a:rPr lang="en-CA" dirty="0"/>
              <a:t>Proteins are highly complex macromolecules that are structurally and functionally different from each other and highly sensitive to changes in their native environment. </a:t>
            </a:r>
            <a:endParaRPr lang="en-US" sz="22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94095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1000"/>
                                        <p:tgtEl>
                                          <p:spTgt spid="21">
                                            <p:txEl>
                                              <p:pRg st="0" end="0"/>
                                            </p:txEl>
                                          </p:spTgt>
                                        </p:tgtEl>
                                      </p:cBhvr>
                                    </p:animEffect>
                                    <p:anim calcmode="lin" valueType="num">
                                      <p:cBhvr>
                                        <p:cTn id="8" dur="100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1">
                                            <p:txEl>
                                              <p:pRg st="1" end="1"/>
                                            </p:txEl>
                                          </p:spTgt>
                                        </p:tgtEl>
                                        <p:attrNameLst>
                                          <p:attrName>style.visibility</p:attrName>
                                        </p:attrNameLst>
                                      </p:cBhvr>
                                      <p:to>
                                        <p:strVal val="visible"/>
                                      </p:to>
                                    </p:set>
                                    <p:animEffect transition="in" filter="fade">
                                      <p:cBhvr>
                                        <p:cTn id="14" dur="1000"/>
                                        <p:tgtEl>
                                          <p:spTgt spid="21">
                                            <p:txEl>
                                              <p:pRg st="1" end="1"/>
                                            </p:txEl>
                                          </p:spTgt>
                                        </p:tgtEl>
                                      </p:cBhvr>
                                    </p:animEffect>
                                    <p:anim calcmode="lin" valueType="num">
                                      <p:cBhvr>
                                        <p:cTn id="15" dur="1000" fill="hold"/>
                                        <p:tgtEl>
                                          <p:spTgt spid="21">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1">
                                            <p:txEl>
                                              <p:pRg st="2" end="2"/>
                                            </p:txEl>
                                          </p:spTgt>
                                        </p:tgtEl>
                                        <p:attrNameLst>
                                          <p:attrName>style.visibility</p:attrName>
                                        </p:attrNameLst>
                                      </p:cBhvr>
                                      <p:to>
                                        <p:strVal val="visible"/>
                                      </p:to>
                                    </p:set>
                                    <p:animEffect transition="in" filter="fade">
                                      <p:cBhvr>
                                        <p:cTn id="21" dur="1000"/>
                                        <p:tgtEl>
                                          <p:spTgt spid="21">
                                            <p:txEl>
                                              <p:pRg st="2" end="2"/>
                                            </p:txEl>
                                          </p:spTgt>
                                        </p:tgtEl>
                                      </p:cBhvr>
                                    </p:animEffect>
                                    <p:anim calcmode="lin" valueType="num">
                                      <p:cBhvr>
                                        <p:cTn id="22" dur="1000" fill="hold"/>
                                        <p:tgtEl>
                                          <p:spTgt spid="21">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1">
                                            <p:txEl>
                                              <p:pRg st="3" end="3"/>
                                            </p:txEl>
                                          </p:spTgt>
                                        </p:tgtEl>
                                        <p:attrNameLst>
                                          <p:attrName>style.visibility</p:attrName>
                                        </p:attrNameLst>
                                      </p:cBhvr>
                                      <p:to>
                                        <p:strVal val="visible"/>
                                      </p:to>
                                    </p:set>
                                    <p:animEffect transition="in" filter="fade">
                                      <p:cBhvr>
                                        <p:cTn id="28" dur="1000"/>
                                        <p:tgtEl>
                                          <p:spTgt spid="21">
                                            <p:txEl>
                                              <p:pRg st="3" end="3"/>
                                            </p:txEl>
                                          </p:spTgt>
                                        </p:tgtEl>
                                      </p:cBhvr>
                                    </p:animEffect>
                                    <p:anim calcmode="lin" valueType="num">
                                      <p:cBhvr>
                                        <p:cTn id="29" dur="1000" fill="hold"/>
                                        <p:tgtEl>
                                          <p:spTgt spid="21">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1">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AA3B297-9683-4E38-89FA-062C53E13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23718E-7D81-4211-B41F-1AF1EB143061}"/>
              </a:ext>
            </a:extLst>
          </p:cNvPr>
          <p:cNvSpPr>
            <a:spLocks noGrp="1"/>
          </p:cNvSpPr>
          <p:nvPr>
            <p:ph type="title"/>
          </p:nvPr>
        </p:nvSpPr>
        <p:spPr>
          <a:xfrm>
            <a:off x="517868" y="976160"/>
            <a:ext cx="11313347" cy="544730"/>
          </a:xfrm>
        </p:spPr>
        <p:txBody>
          <a:bodyPr>
            <a:noAutofit/>
          </a:bodyPr>
          <a:lstStyle/>
          <a:p>
            <a:r>
              <a:rPr lang="en-US" sz="4000" dirty="0"/>
              <a:t>Research Objectives </a:t>
            </a:r>
            <a:endParaRPr lang="en-CA" sz="4000" dirty="0"/>
          </a:p>
        </p:txBody>
      </p:sp>
      <p:sp>
        <p:nvSpPr>
          <p:cNvPr id="10" name="Rectangle 9">
            <a:extLst>
              <a:ext uri="{FF2B5EF4-FFF2-40B4-BE49-F238E27FC236}">
                <a16:creationId xmlns:a16="http://schemas.microsoft.com/office/drawing/2014/main" id="{5B8D7907-8AB9-4E98-A576-1A13AECED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1C4EF7E-7573-4B4C-B48F-A3B906149624}"/>
              </a:ext>
            </a:extLst>
          </p:cNvPr>
          <p:cNvSpPr>
            <a:spLocks noGrp="1"/>
          </p:cNvSpPr>
          <p:nvPr>
            <p:ph idx="1"/>
          </p:nvPr>
        </p:nvSpPr>
        <p:spPr>
          <a:xfrm>
            <a:off x="517868" y="1839681"/>
            <a:ext cx="11313347" cy="4691748"/>
          </a:xfrm>
        </p:spPr>
        <p:txBody>
          <a:bodyPr>
            <a:normAutofit/>
          </a:bodyPr>
          <a:lstStyle/>
          <a:p>
            <a:pPr marL="342900" indent="-342900">
              <a:buFont typeface="Arial" panose="020B0604020202020204" pitchFamily="34" charset="0"/>
              <a:buChar char="•"/>
            </a:pPr>
            <a:r>
              <a:rPr lang="en-US" sz="2200" dirty="0">
                <a:latin typeface="Calibri" panose="020F0502020204030204" pitchFamily="34" charset="0"/>
                <a:cs typeface="Calibri" panose="020F0502020204030204" pitchFamily="34" charset="0"/>
              </a:rPr>
              <a:t>To propose an effective extraction technique for extracting proteins.</a:t>
            </a:r>
          </a:p>
          <a:p>
            <a:pPr marL="342900" indent="-342900">
              <a:buFont typeface="Arial" panose="020B0604020202020204" pitchFamily="34" charset="0"/>
              <a:buChar char="•"/>
            </a:pPr>
            <a:r>
              <a:rPr lang="en-US" sz="2200" dirty="0">
                <a:latin typeface="Calibri" panose="020F0502020204030204" pitchFamily="34" charset="0"/>
                <a:cs typeface="Calibri" panose="020F0502020204030204" pitchFamily="34" charset="0"/>
              </a:rPr>
              <a:t>To </a:t>
            </a:r>
            <a:r>
              <a:rPr lang="en-CA" sz="2200" dirty="0">
                <a:effectLst/>
                <a:latin typeface="Calibri" panose="020F0502020204030204" pitchFamily="34" charset="0"/>
                <a:ea typeface="Times New Roman" panose="02020603050405020304" pitchFamily="18" charset="0"/>
                <a:cs typeface="Calibri" panose="020F0502020204030204" pitchFamily="34" charset="0"/>
              </a:rPr>
              <a:t>extract and purify the protein and polypeptide components in the seeds of </a:t>
            </a:r>
            <a:r>
              <a:rPr lang="en-CA" sz="2200" i="1" dirty="0">
                <a:effectLst/>
                <a:latin typeface="Calibri" panose="020F0502020204030204" pitchFamily="34" charset="0"/>
                <a:ea typeface="Times New Roman" panose="02020603050405020304" pitchFamily="18" charset="0"/>
                <a:cs typeface="Calibri" panose="020F0502020204030204" pitchFamily="34" charset="0"/>
              </a:rPr>
              <a:t>Garcinia kola</a:t>
            </a:r>
            <a:r>
              <a:rPr lang="en-CA" sz="2200" dirty="0">
                <a:effectLst/>
                <a:latin typeface="Calibri" panose="020F0502020204030204" pitchFamily="34" charset="0"/>
                <a:ea typeface="Times New Roman" panose="02020603050405020304" pitchFamily="18" charset="0"/>
                <a:cs typeface="Calibri" panose="020F0502020204030204" pitchFamily="34" charset="0"/>
              </a:rPr>
              <a:t>. </a:t>
            </a:r>
            <a:r>
              <a:rPr lang="en-CA" sz="2200" dirty="0">
                <a:effectLst/>
                <a:latin typeface="Calibri" panose="020F0502020204030204" pitchFamily="34" charset="0"/>
                <a:ea typeface="Calibri" panose="020F0502020204030204" pitchFamily="34" charset="0"/>
                <a:cs typeface="Calibri" panose="020F0502020204030204" pitchFamily="34" charset="0"/>
              </a:rPr>
              <a:t>The purified protein samples will be further processed and profiled to check for biological active peptides.</a:t>
            </a:r>
          </a:p>
          <a:p>
            <a:pPr marL="342900" indent="-342900">
              <a:buFont typeface="Arial" panose="020B0604020202020204" pitchFamily="34" charset="0"/>
              <a:buChar char="•"/>
            </a:pPr>
            <a:endParaRPr lang="en-CA" dirty="0"/>
          </a:p>
        </p:txBody>
      </p:sp>
    </p:spTree>
    <p:extLst>
      <p:ext uri="{BB962C8B-B14F-4D97-AF65-F5344CB8AC3E}">
        <p14:creationId xmlns:p14="http://schemas.microsoft.com/office/powerpoint/2010/main" val="148949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AA3B297-9683-4E38-89FA-062C53E13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23718E-7D81-4211-B41F-1AF1EB143061}"/>
              </a:ext>
            </a:extLst>
          </p:cNvPr>
          <p:cNvSpPr>
            <a:spLocks noGrp="1"/>
          </p:cNvSpPr>
          <p:nvPr>
            <p:ph type="title"/>
          </p:nvPr>
        </p:nvSpPr>
        <p:spPr>
          <a:xfrm>
            <a:off x="517868" y="976160"/>
            <a:ext cx="11313347" cy="544730"/>
          </a:xfrm>
        </p:spPr>
        <p:txBody>
          <a:bodyPr>
            <a:noAutofit/>
          </a:bodyPr>
          <a:lstStyle/>
          <a:p>
            <a:r>
              <a:rPr lang="en-US" sz="4000" dirty="0"/>
              <a:t>Methodology</a:t>
            </a:r>
            <a:endParaRPr lang="en-CA" sz="4000" dirty="0"/>
          </a:p>
        </p:txBody>
      </p:sp>
      <p:sp>
        <p:nvSpPr>
          <p:cNvPr id="10" name="Rectangle 9">
            <a:extLst>
              <a:ext uri="{FF2B5EF4-FFF2-40B4-BE49-F238E27FC236}">
                <a16:creationId xmlns:a16="http://schemas.microsoft.com/office/drawing/2014/main" id="{5B8D7907-8AB9-4E98-A576-1A13AECED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1C4EF7E-7573-4B4C-B48F-A3B906149624}"/>
              </a:ext>
            </a:extLst>
          </p:cNvPr>
          <p:cNvSpPr>
            <a:spLocks noGrp="1"/>
          </p:cNvSpPr>
          <p:nvPr>
            <p:ph idx="1"/>
          </p:nvPr>
        </p:nvSpPr>
        <p:spPr>
          <a:xfrm>
            <a:off x="517868" y="1839681"/>
            <a:ext cx="11313347" cy="4691748"/>
          </a:xfrm>
        </p:spPr>
        <p:txBody>
          <a:bodyPr>
            <a:normAutofit/>
          </a:bodyPr>
          <a:lstStyle/>
          <a:p>
            <a:pPr marL="342900" indent="-342900">
              <a:buFont typeface="Arial" panose="020B0604020202020204" pitchFamily="34" charset="0"/>
              <a:buChar char="•"/>
            </a:pPr>
            <a:r>
              <a:rPr lang="en-CA" sz="2200" dirty="0">
                <a:latin typeface="Calibri" panose="020F0502020204030204" pitchFamily="34" charset="0"/>
                <a:ea typeface="Calibri" panose="020F0502020204030204" pitchFamily="34" charset="0"/>
                <a:cs typeface="Calibri" panose="020F0502020204030204" pitchFamily="34" charset="0"/>
              </a:rPr>
              <a:t>S</a:t>
            </a:r>
            <a:r>
              <a:rPr lang="en-CA" sz="2200" dirty="0">
                <a:effectLst/>
                <a:latin typeface="Calibri" panose="020F0502020204030204" pitchFamily="34" charset="0"/>
                <a:ea typeface="Calibri" panose="020F0502020204030204" pitchFamily="34" charset="0"/>
                <a:cs typeface="Calibri" panose="020F0502020204030204" pitchFamily="34" charset="0"/>
              </a:rPr>
              <a:t>ample preparation via slicing (with callus shaver), oven-drying and grinding. </a:t>
            </a:r>
          </a:p>
          <a:p>
            <a:pPr marL="342900" indent="-342900">
              <a:buFont typeface="Arial" panose="020B0604020202020204" pitchFamily="34" charset="0"/>
              <a:buChar char="•"/>
            </a:pPr>
            <a:r>
              <a:rPr lang="en-CA" sz="2200" dirty="0">
                <a:effectLst/>
                <a:latin typeface="Calibri" panose="020F0502020204030204" pitchFamily="34" charset="0"/>
                <a:ea typeface="Calibri" panose="020F0502020204030204" pitchFamily="34" charset="0"/>
                <a:cs typeface="Calibri" panose="020F0502020204030204" pitchFamily="34" charset="0"/>
              </a:rPr>
              <a:t>Defatting with petroleum ether </a:t>
            </a:r>
          </a:p>
          <a:p>
            <a:pPr marL="342900" indent="-342900">
              <a:buFont typeface="Arial" panose="020B0604020202020204" pitchFamily="34" charset="0"/>
              <a:buChar char="•"/>
            </a:pPr>
            <a:r>
              <a:rPr lang="en-CA" sz="2200" dirty="0">
                <a:latin typeface="Calibri" panose="020F0502020204030204" pitchFamily="34" charset="0"/>
                <a:ea typeface="Calibri" panose="020F0502020204030204" pitchFamily="34" charset="0"/>
                <a:cs typeface="Calibri" panose="020F0502020204030204" pitchFamily="34" charset="0"/>
              </a:rPr>
              <a:t>P</a:t>
            </a:r>
            <a:r>
              <a:rPr lang="en-CA" sz="2200" dirty="0">
                <a:effectLst/>
                <a:latin typeface="Calibri" panose="020F0502020204030204" pitchFamily="34" charset="0"/>
                <a:ea typeface="Calibri" panose="020F0502020204030204" pitchFamily="34" charset="0"/>
                <a:cs typeface="Calibri" panose="020F0502020204030204" pitchFamily="34" charset="0"/>
              </a:rPr>
              <a:t>rotein extraction using the urea/thiourea solubilization method </a:t>
            </a:r>
          </a:p>
          <a:p>
            <a:pPr marL="342900" indent="-342900">
              <a:buFont typeface="Arial" panose="020B0604020202020204" pitchFamily="34" charset="0"/>
              <a:buChar char="•"/>
            </a:pPr>
            <a:r>
              <a:rPr lang="en-CA" sz="2200" dirty="0">
                <a:latin typeface="Calibri" panose="020F0502020204030204" pitchFamily="34" charset="0"/>
                <a:ea typeface="Calibri" panose="020F0502020204030204" pitchFamily="34" charset="0"/>
                <a:cs typeface="Calibri" panose="020F0502020204030204" pitchFamily="34" charset="0"/>
              </a:rPr>
              <a:t>D</a:t>
            </a:r>
            <a:r>
              <a:rPr lang="en-CA" sz="2200" dirty="0">
                <a:effectLst/>
                <a:latin typeface="Calibri" panose="020F0502020204030204" pitchFamily="34" charset="0"/>
                <a:ea typeface="Calibri" panose="020F0502020204030204" pitchFamily="34" charset="0"/>
                <a:cs typeface="Calibri" panose="020F0502020204030204" pitchFamily="34" charset="0"/>
              </a:rPr>
              <a:t>ialysis </a:t>
            </a:r>
          </a:p>
          <a:p>
            <a:pPr marL="342900" indent="-342900">
              <a:buFont typeface="Arial" panose="020B0604020202020204" pitchFamily="34" charset="0"/>
              <a:buChar char="•"/>
            </a:pPr>
            <a:r>
              <a:rPr lang="en-CA" sz="2200" dirty="0">
                <a:latin typeface="Calibri" panose="020F0502020204030204" pitchFamily="34" charset="0"/>
                <a:ea typeface="Calibri" panose="020F0502020204030204" pitchFamily="34" charset="0"/>
                <a:cs typeface="Calibri" panose="020F0502020204030204" pitchFamily="34" charset="0"/>
              </a:rPr>
              <a:t>P</a:t>
            </a:r>
            <a:r>
              <a:rPr lang="en-CA" sz="2200" dirty="0">
                <a:effectLst/>
                <a:latin typeface="Calibri" panose="020F0502020204030204" pitchFamily="34" charset="0"/>
                <a:ea typeface="Calibri" panose="020F0502020204030204" pitchFamily="34" charset="0"/>
                <a:cs typeface="Calibri" panose="020F0502020204030204" pitchFamily="34" charset="0"/>
              </a:rPr>
              <a:t>rotein precipitation using the ammonium sulfate precipitation method (30%, 60%, 90% saturation)</a:t>
            </a:r>
          </a:p>
          <a:p>
            <a:pPr marL="342900" indent="-342900">
              <a:buFont typeface="Arial" panose="020B0604020202020204" pitchFamily="34" charset="0"/>
              <a:buChar char="•"/>
            </a:pPr>
            <a:r>
              <a:rPr lang="en-CA" sz="2200" dirty="0">
                <a:effectLst/>
                <a:latin typeface="Calibri" panose="020F0502020204030204" pitchFamily="34" charset="0"/>
                <a:ea typeface="Calibri" panose="020F0502020204030204" pitchFamily="34" charset="0"/>
                <a:cs typeface="Calibri" panose="020F0502020204030204" pitchFamily="34" charset="0"/>
              </a:rPr>
              <a:t>SDS-PAGE analysis on the protein isolates to determine the molecular weights of the extracted </a:t>
            </a:r>
            <a:r>
              <a:rPr lang="en-CA" sz="2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polypeptides</a:t>
            </a:r>
          </a:p>
          <a:p>
            <a:pPr marL="342900" indent="-342900">
              <a:buFont typeface="Arial" panose="020B0604020202020204" pitchFamily="34" charset="0"/>
              <a:buChar char="•"/>
            </a:pPr>
            <a:r>
              <a:rPr lang="en-CA" sz="22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Bradford Assay to determine the protein content of the samples.</a:t>
            </a:r>
            <a:r>
              <a:rPr lang="en-CA" sz="2200" dirty="0">
                <a:effectLst/>
                <a:latin typeface="Calibri" panose="020F0502020204030204" pitchFamily="34" charset="0"/>
                <a:ea typeface="Calibri" panose="020F0502020204030204" pitchFamily="34" charset="0"/>
                <a:cs typeface="Calibri" panose="020F0502020204030204" pitchFamily="34" charset="0"/>
              </a:rPr>
              <a:t> </a:t>
            </a:r>
          </a:p>
          <a:p>
            <a:pPr marL="342900" indent="-342900">
              <a:buFont typeface="Arial" panose="020B0604020202020204" pitchFamily="34" charset="0"/>
              <a:buChar char="•"/>
            </a:pPr>
            <a:endParaRPr lang="en-CA" dirty="0"/>
          </a:p>
        </p:txBody>
      </p:sp>
    </p:spTree>
    <p:extLst>
      <p:ext uri="{BB962C8B-B14F-4D97-AF65-F5344CB8AC3E}">
        <p14:creationId xmlns:p14="http://schemas.microsoft.com/office/powerpoint/2010/main" val="2556681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F447FC5-81F5-498F-B253-3D2BBDD2E6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23718E-7D81-4211-B41F-1AF1EB143061}"/>
              </a:ext>
            </a:extLst>
          </p:cNvPr>
          <p:cNvSpPr>
            <a:spLocks noGrp="1"/>
          </p:cNvSpPr>
          <p:nvPr>
            <p:ph type="title"/>
          </p:nvPr>
        </p:nvSpPr>
        <p:spPr>
          <a:xfrm>
            <a:off x="517868" y="739608"/>
            <a:ext cx="6144231" cy="648455"/>
          </a:xfrm>
        </p:spPr>
        <p:txBody>
          <a:bodyPr anchor="t">
            <a:normAutofit fontScale="90000"/>
          </a:bodyPr>
          <a:lstStyle/>
          <a:p>
            <a:r>
              <a:rPr lang="en-US" sz="4000" dirty="0"/>
              <a:t>Results and Discussion</a:t>
            </a:r>
            <a:endParaRPr lang="en-CA" sz="4000" dirty="0"/>
          </a:p>
        </p:txBody>
      </p:sp>
      <p:sp>
        <p:nvSpPr>
          <p:cNvPr id="17" name="Rectangle 16">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61264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133035C-46AF-4B6B-A264-C0D48C50BA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4147" y="3612975"/>
            <a:ext cx="4023360" cy="464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1C4EF7E-7573-4B4C-B48F-A3B906149624}"/>
              </a:ext>
            </a:extLst>
          </p:cNvPr>
          <p:cNvSpPr>
            <a:spLocks noGrp="1"/>
          </p:cNvSpPr>
          <p:nvPr>
            <p:ph idx="1"/>
          </p:nvPr>
        </p:nvSpPr>
        <p:spPr>
          <a:xfrm>
            <a:off x="7642248" y="3776870"/>
            <a:ext cx="4005257" cy="2411994"/>
          </a:xfrm>
        </p:spPr>
        <p:txBody>
          <a:bodyPr>
            <a:normAutofit/>
          </a:bodyPr>
          <a:lstStyle/>
          <a:p>
            <a:pPr marL="285750" indent="-285750">
              <a:buFont typeface="Wingdings" panose="05000000000000000000" pitchFamily="2" charset="2"/>
              <a:buChar char="§"/>
            </a:pPr>
            <a:r>
              <a:rPr lang="en-CA">
                <a:effectLst/>
                <a:latin typeface="Calibri" panose="020F0502020204030204" pitchFamily="34" charset="0"/>
                <a:ea typeface="Times New Roman" panose="02020603050405020304" pitchFamily="18" charset="0"/>
                <a:cs typeface="Times New Roman" panose="02020603050405020304" pitchFamily="18" charset="0"/>
              </a:rPr>
              <a:t>The kernels of the seeds had a protein content of 0.0009% while the hulls were discarded.</a:t>
            </a:r>
          </a:p>
          <a:p>
            <a:pPr marL="285750" indent="-285750">
              <a:buFont typeface="Wingdings" panose="05000000000000000000" pitchFamily="2" charset="2"/>
              <a:buChar char="§"/>
            </a:pPr>
            <a:endParaRPr lang="en-CA">
              <a:effectLst/>
              <a:latin typeface="Calibri" panose="020F0502020204030204" pitchFamily="34" charset="0"/>
              <a:ea typeface="Times New Roman" panose="02020603050405020304" pitchFamily="18" charset="0"/>
              <a:cs typeface="Times New Roman" panose="02020603050405020304" pitchFamily="18" charset="0"/>
            </a:endParaRPr>
          </a:p>
          <a:p>
            <a:endParaRPr lang="en-CA" dirty="0"/>
          </a:p>
        </p:txBody>
      </p:sp>
      <p:graphicFrame>
        <p:nvGraphicFramePr>
          <p:cNvPr id="6" name="Chart 5">
            <a:extLst>
              <a:ext uri="{FF2B5EF4-FFF2-40B4-BE49-F238E27FC236}">
                <a16:creationId xmlns:a16="http://schemas.microsoft.com/office/drawing/2014/main" id="{1502BDED-2587-4D37-A73B-43D30829F7C3}"/>
              </a:ext>
            </a:extLst>
          </p:cNvPr>
          <p:cNvGraphicFramePr/>
          <p:nvPr>
            <p:extLst>
              <p:ext uri="{D42A27DB-BD31-4B8C-83A1-F6EECF244321}">
                <p14:modId xmlns:p14="http://schemas.microsoft.com/office/powerpoint/2010/main" val="2944326336"/>
              </p:ext>
            </p:extLst>
          </p:nvPr>
        </p:nvGraphicFramePr>
        <p:xfrm>
          <a:off x="7624146" y="657369"/>
          <a:ext cx="4023359" cy="2688503"/>
        </p:xfrm>
        <a:graphic>
          <a:graphicData uri="http://schemas.openxmlformats.org/drawingml/2006/chart">
            <c:chart xmlns:c="http://schemas.openxmlformats.org/drawingml/2006/chart" xmlns:r="http://schemas.openxmlformats.org/officeDocument/2006/relationships" r:id="rId2"/>
          </a:graphicData>
        </a:graphic>
      </p:graphicFrame>
      <p:sp>
        <p:nvSpPr>
          <p:cNvPr id="11" name="Content Placeholder 2">
            <a:extLst>
              <a:ext uri="{FF2B5EF4-FFF2-40B4-BE49-F238E27FC236}">
                <a16:creationId xmlns:a16="http://schemas.microsoft.com/office/drawing/2014/main" id="{E262EC00-65ED-4194-BABE-C1334D234B53}"/>
              </a:ext>
            </a:extLst>
          </p:cNvPr>
          <p:cNvSpPr txBox="1">
            <a:spLocks/>
          </p:cNvSpPr>
          <p:nvPr/>
        </p:nvSpPr>
        <p:spPr>
          <a:xfrm>
            <a:off x="473920" y="1398439"/>
            <a:ext cx="6805769" cy="4485376"/>
          </a:xfrm>
          <a:prstGeom prst="rect">
            <a:avLst/>
          </a:prstGeom>
        </p:spPr>
        <p:txBody>
          <a:bodyPr vert="horz" lIns="91440" tIns="45720" rIns="91440" bIns="45720" rtlCol="0">
            <a:noAutofit/>
          </a:bodyPr>
          <a:lst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0" indent="-342900">
              <a:buFont typeface="Arial" panose="020B0604020202020204" pitchFamily="34" charset="0"/>
              <a:buChar char="•"/>
            </a:pPr>
            <a:r>
              <a:rPr lang="en-CA" sz="2200" dirty="0"/>
              <a:t>Protein abundance can be determined by the intensity of staining and the thickness of the bands. By examining which samples displayed more intense bands, we determined which experimental conditions resulted in an overall efficient protein isolation. Both main bands of 8 </a:t>
            </a:r>
            <a:r>
              <a:rPr lang="en-CA" sz="2200" dirty="0" err="1"/>
              <a:t>kDa</a:t>
            </a:r>
            <a:r>
              <a:rPr lang="en-CA" sz="2200" dirty="0"/>
              <a:t> were seen in the isolated proteins from samples FA-2-30 and FA-2-60. The bands on the protein isolates from the other sample was less strong. As a result, ammonium sulphate precipitation of proteins in </a:t>
            </a:r>
            <a:r>
              <a:rPr lang="en-CA" sz="2200" i="1" dirty="0"/>
              <a:t>G. kola</a:t>
            </a:r>
            <a:r>
              <a:rPr lang="en-CA" sz="2200" dirty="0"/>
              <a:t> seeds is most efficient when the proteins are separated between 30% and 60% saturation, or within this range.</a:t>
            </a:r>
          </a:p>
        </p:txBody>
      </p:sp>
    </p:spTree>
    <p:extLst>
      <p:ext uri="{BB962C8B-B14F-4D97-AF65-F5344CB8AC3E}">
        <p14:creationId xmlns:p14="http://schemas.microsoft.com/office/powerpoint/2010/main" val="1690507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ectangle 31">
            <a:extLst>
              <a:ext uri="{FF2B5EF4-FFF2-40B4-BE49-F238E27FC236}">
                <a16:creationId xmlns:a16="http://schemas.microsoft.com/office/drawing/2014/main" id="{B99FAEB5-D20D-48E2-B67F-57D161AE47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23718E-7D81-4211-B41F-1AF1EB143061}"/>
              </a:ext>
            </a:extLst>
          </p:cNvPr>
          <p:cNvSpPr>
            <a:spLocks noGrp="1"/>
          </p:cNvSpPr>
          <p:nvPr>
            <p:ph type="title"/>
          </p:nvPr>
        </p:nvSpPr>
        <p:spPr>
          <a:xfrm>
            <a:off x="6643146" y="721243"/>
            <a:ext cx="5040784" cy="719052"/>
          </a:xfrm>
        </p:spPr>
        <p:txBody>
          <a:bodyPr vert="horz" lIns="91440" tIns="45720" rIns="91440" bIns="45720" rtlCol="0" anchor="t">
            <a:normAutofit fontScale="90000"/>
          </a:bodyPr>
          <a:lstStyle/>
          <a:p>
            <a:r>
              <a:rPr lang="en-US" sz="4000" dirty="0"/>
              <a:t>Results and Discussion</a:t>
            </a:r>
          </a:p>
        </p:txBody>
      </p:sp>
      <p:sp>
        <p:nvSpPr>
          <p:cNvPr id="34" name="Rectangle 33">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52947"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close-up of a graph&#10;&#10;Description automatically generated with low confidence">
            <a:extLst>
              <a:ext uri="{FF2B5EF4-FFF2-40B4-BE49-F238E27FC236}">
                <a16:creationId xmlns:a16="http://schemas.microsoft.com/office/drawing/2014/main" id="{36A53023-55BC-4530-8762-5EDD04B6AB12}"/>
              </a:ext>
            </a:extLst>
          </p:cNvPr>
          <p:cNvPicPr>
            <a:picLocks noGrp="1"/>
          </p:cNvPicPr>
          <p:nvPr>
            <p:ph idx="1"/>
          </p:nvPr>
        </p:nvPicPr>
        <p:blipFill>
          <a:blip r:embed="rId2"/>
          <a:stretch>
            <a:fillRect/>
          </a:stretch>
        </p:blipFill>
        <p:spPr>
          <a:xfrm>
            <a:off x="0" y="797354"/>
            <a:ext cx="6156567" cy="5677956"/>
          </a:xfrm>
          <a:prstGeom prst="rect">
            <a:avLst/>
          </a:prstGeom>
        </p:spPr>
      </p:pic>
      <p:sp>
        <p:nvSpPr>
          <p:cNvPr id="36" name="Rectangle 35">
            <a:extLst>
              <a:ext uri="{FF2B5EF4-FFF2-40B4-BE49-F238E27FC236}">
                <a16:creationId xmlns:a16="http://schemas.microsoft.com/office/drawing/2014/main" id="{77632950-D278-4CFA-808C-361D65D66E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ntent Placeholder 2">
            <a:extLst>
              <a:ext uri="{FF2B5EF4-FFF2-40B4-BE49-F238E27FC236}">
                <a16:creationId xmlns:a16="http://schemas.microsoft.com/office/drawing/2014/main" id="{BD8589C3-218B-4E72-8EAA-57D084BFF9B6}"/>
              </a:ext>
            </a:extLst>
          </p:cNvPr>
          <p:cNvSpPr txBox="1">
            <a:spLocks/>
          </p:cNvSpPr>
          <p:nvPr/>
        </p:nvSpPr>
        <p:spPr>
          <a:xfrm>
            <a:off x="5856957" y="2012254"/>
            <a:ext cx="6232125" cy="5353831"/>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0" indent="-342900">
              <a:buFont typeface="Arial" panose="020B0604020202020204" pitchFamily="34" charset="0"/>
              <a:buChar char="•"/>
            </a:pPr>
            <a:r>
              <a:rPr lang="en-CA" sz="2200" dirty="0"/>
              <a:t>The 8-kDa polypeptide band may be from a non-specific lipid transfer protein (</a:t>
            </a:r>
            <a:r>
              <a:rPr lang="en-CA" sz="2200" dirty="0" err="1"/>
              <a:t>nsLTP</a:t>
            </a:r>
            <a:r>
              <a:rPr lang="en-CA" sz="2200" dirty="0"/>
              <a:t>) fraction, based on literature findings.</a:t>
            </a:r>
            <a:r>
              <a:rPr lang="en-CA" sz="2200" baseline="30000" dirty="0"/>
              <a:t> </a:t>
            </a:r>
          </a:p>
          <a:p>
            <a:pPr marL="342900" lvl="0" indent="-342900">
              <a:buFont typeface="Arial" panose="020B0604020202020204" pitchFamily="34" charset="0"/>
              <a:buChar char="•"/>
            </a:pPr>
            <a:r>
              <a:rPr lang="en-CA" sz="2200" dirty="0"/>
              <a:t>Additionally, in terms of amino acid composition, a study performed by </a:t>
            </a:r>
            <a:r>
              <a:rPr lang="en-CA" sz="2200" i="1" dirty="0" err="1"/>
              <a:t>Revilleza</a:t>
            </a:r>
            <a:r>
              <a:rPr lang="en-CA" sz="2200" i="1" dirty="0"/>
              <a:t> et. al </a:t>
            </a:r>
            <a:r>
              <a:rPr lang="en-CA" sz="2200" dirty="0"/>
              <a:t>suggests that the 8 </a:t>
            </a:r>
            <a:r>
              <a:rPr lang="en-CA" sz="2200" dirty="0" err="1"/>
              <a:t>kDa</a:t>
            </a:r>
            <a:r>
              <a:rPr lang="en-CA" sz="2200" dirty="0"/>
              <a:t> band observed on the gel contains methionine and cysteine and was characterized by high contents of glutamic acid, aspartic acid, and arginine.</a:t>
            </a:r>
          </a:p>
          <a:p>
            <a:pPr marL="342900" lvl="0" indent="-342900">
              <a:buFont typeface="Arial" panose="020B0604020202020204" pitchFamily="34" charset="0"/>
              <a:buChar char="•"/>
            </a:pPr>
            <a:r>
              <a:rPr lang="en-CA" sz="2200" dirty="0"/>
              <a:t>Negative correlation between carbohydrate content and protein solubility.  </a:t>
            </a:r>
          </a:p>
        </p:txBody>
      </p:sp>
    </p:spTree>
    <p:extLst>
      <p:ext uri="{BB962C8B-B14F-4D97-AF65-F5344CB8AC3E}">
        <p14:creationId xmlns:p14="http://schemas.microsoft.com/office/powerpoint/2010/main" val="2816139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Effect transition="in" filter="fade">
                                      <p:cBhvr>
                                        <p:cTn id="7" dur="1000"/>
                                        <p:tgtEl>
                                          <p:spTgt spid="18">
                                            <p:txEl>
                                              <p:pRg st="0" end="0"/>
                                            </p:txEl>
                                          </p:spTgt>
                                        </p:tgtEl>
                                      </p:cBhvr>
                                    </p:animEffect>
                                    <p:anim calcmode="lin" valueType="num">
                                      <p:cBhvr>
                                        <p:cTn id="8" dur="1000" fill="hold"/>
                                        <p:tgtEl>
                                          <p:spTgt spid="18">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8">
                                            <p:txEl>
                                              <p:pRg st="1" end="1"/>
                                            </p:txEl>
                                          </p:spTgt>
                                        </p:tgtEl>
                                        <p:attrNameLst>
                                          <p:attrName>style.visibility</p:attrName>
                                        </p:attrNameLst>
                                      </p:cBhvr>
                                      <p:to>
                                        <p:strVal val="visible"/>
                                      </p:to>
                                    </p:set>
                                    <p:animEffect transition="in" filter="fade">
                                      <p:cBhvr>
                                        <p:cTn id="14" dur="1000"/>
                                        <p:tgtEl>
                                          <p:spTgt spid="18">
                                            <p:txEl>
                                              <p:pRg st="1" end="1"/>
                                            </p:txEl>
                                          </p:spTgt>
                                        </p:tgtEl>
                                      </p:cBhvr>
                                    </p:animEffect>
                                    <p:anim calcmode="lin" valueType="num">
                                      <p:cBhvr>
                                        <p:cTn id="15" dur="1000" fill="hold"/>
                                        <p:tgtEl>
                                          <p:spTgt spid="18">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8">
                                            <p:txEl>
                                              <p:pRg st="2" end="2"/>
                                            </p:txEl>
                                          </p:spTgt>
                                        </p:tgtEl>
                                        <p:attrNameLst>
                                          <p:attrName>style.visibility</p:attrName>
                                        </p:attrNameLst>
                                      </p:cBhvr>
                                      <p:to>
                                        <p:strVal val="visible"/>
                                      </p:to>
                                    </p:set>
                                    <p:animEffect transition="in" filter="fade">
                                      <p:cBhvr>
                                        <p:cTn id="21" dur="1000"/>
                                        <p:tgtEl>
                                          <p:spTgt spid="18">
                                            <p:txEl>
                                              <p:pRg st="2" end="2"/>
                                            </p:txEl>
                                          </p:spTgt>
                                        </p:tgtEl>
                                      </p:cBhvr>
                                    </p:animEffect>
                                    <p:anim calcmode="lin" valueType="num">
                                      <p:cBhvr>
                                        <p:cTn id="22" dur="1000" fill="hold"/>
                                        <p:tgtEl>
                                          <p:spTgt spid="18">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8">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AA3B297-9683-4E38-89FA-062C53E13F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023718E-7D81-4211-B41F-1AF1EB143061}"/>
              </a:ext>
            </a:extLst>
          </p:cNvPr>
          <p:cNvSpPr>
            <a:spLocks noGrp="1"/>
          </p:cNvSpPr>
          <p:nvPr>
            <p:ph type="title"/>
          </p:nvPr>
        </p:nvSpPr>
        <p:spPr>
          <a:xfrm>
            <a:off x="517867" y="703795"/>
            <a:ext cx="11313347" cy="544730"/>
          </a:xfrm>
        </p:spPr>
        <p:txBody>
          <a:bodyPr>
            <a:noAutofit/>
          </a:bodyPr>
          <a:lstStyle/>
          <a:p>
            <a:r>
              <a:rPr lang="en-US" sz="4000" dirty="0"/>
              <a:t>Conclusion and Future Directions</a:t>
            </a:r>
            <a:endParaRPr lang="en-CA" sz="4000" dirty="0"/>
          </a:p>
        </p:txBody>
      </p:sp>
      <p:sp>
        <p:nvSpPr>
          <p:cNvPr id="10" name="Rectangle 9">
            <a:extLst>
              <a:ext uri="{FF2B5EF4-FFF2-40B4-BE49-F238E27FC236}">
                <a16:creationId xmlns:a16="http://schemas.microsoft.com/office/drawing/2014/main" id="{5B8D7907-8AB9-4E98-A576-1A13AECED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873252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1C4EF7E-7573-4B4C-B48F-A3B906149624}"/>
              </a:ext>
            </a:extLst>
          </p:cNvPr>
          <p:cNvSpPr>
            <a:spLocks noGrp="1"/>
          </p:cNvSpPr>
          <p:nvPr>
            <p:ph idx="1"/>
          </p:nvPr>
        </p:nvSpPr>
        <p:spPr>
          <a:xfrm>
            <a:off x="517867" y="1462457"/>
            <a:ext cx="11313347" cy="4691748"/>
          </a:xfrm>
        </p:spPr>
        <p:txBody>
          <a:bodyPr>
            <a:noAutofit/>
          </a:bodyPr>
          <a:lstStyle/>
          <a:p>
            <a:pPr marL="342900" indent="-342900">
              <a:buFont typeface="Wingdings" panose="05000000000000000000" pitchFamily="2" charset="2"/>
              <a:buChar char="§"/>
            </a:pPr>
            <a:r>
              <a:rPr lang="en-CA" sz="2200" dirty="0">
                <a:effectLst/>
                <a:latin typeface="Calibri" panose="020F0502020204030204" pitchFamily="34" charset="0"/>
                <a:ea typeface="Times New Roman" panose="02020603050405020304" pitchFamily="18" charset="0"/>
                <a:cs typeface="Times New Roman" panose="02020603050405020304" pitchFamily="18" charset="0"/>
              </a:rPr>
              <a:t>In recent years, there has been a significant increase in the demand for plant proteins as an alternative to animal proteins as plant proteins are becoming an appealing alternative in the hunt for new and sustainable protein sources. </a:t>
            </a:r>
          </a:p>
          <a:p>
            <a:pPr marL="342900" indent="-342900">
              <a:buFont typeface="Wingdings" panose="05000000000000000000" pitchFamily="2" charset="2"/>
              <a:buChar char="§"/>
            </a:pPr>
            <a:r>
              <a:rPr lang="en-CA" sz="2200" dirty="0">
                <a:effectLst/>
                <a:latin typeface="Calibri" panose="020F0502020204030204" pitchFamily="34" charset="0"/>
                <a:ea typeface="Times New Roman" panose="02020603050405020304" pitchFamily="18" charset="0"/>
                <a:cs typeface="Times New Roman" panose="02020603050405020304" pitchFamily="18" charset="0"/>
              </a:rPr>
              <a:t>From this study, we successfully proposed an extraction technique that worked effectively. The results obtained here would be useful in looking at the total nutritional worth of the proteins in </a:t>
            </a:r>
            <a:r>
              <a:rPr lang="en-CA" sz="2200" i="1" dirty="0">
                <a:effectLst/>
                <a:latin typeface="Calibri" panose="020F0502020204030204" pitchFamily="34" charset="0"/>
                <a:ea typeface="Times New Roman" panose="02020603050405020304" pitchFamily="18" charset="0"/>
                <a:cs typeface="Times New Roman" panose="02020603050405020304" pitchFamily="18" charset="0"/>
              </a:rPr>
              <a:t>G. kola </a:t>
            </a:r>
            <a:r>
              <a:rPr lang="en-CA" sz="2200" dirty="0">
                <a:effectLst/>
                <a:latin typeface="Calibri" panose="020F0502020204030204" pitchFamily="34" charset="0"/>
                <a:ea typeface="Times New Roman" panose="02020603050405020304" pitchFamily="18" charset="0"/>
                <a:cs typeface="Times New Roman" panose="02020603050405020304" pitchFamily="18" charset="0"/>
              </a:rPr>
              <a:t>seeds, as well as their potential for additional applications such as bioactive peptide production and food texture modification.</a:t>
            </a:r>
            <a:endParaRPr lang="en-CA" sz="22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CA" sz="2200" dirty="0">
                <a:effectLst/>
                <a:latin typeface="Calibri" panose="020F0502020204030204" pitchFamily="34" charset="0"/>
                <a:ea typeface="Times New Roman" panose="02020603050405020304" pitchFamily="18" charset="0"/>
                <a:cs typeface="Times New Roman" panose="02020603050405020304" pitchFamily="18" charset="0"/>
              </a:rPr>
              <a:t>Further research may wish to perform extraction on a larger scale to obtain more tangible and useful results. </a:t>
            </a:r>
            <a:endParaRPr lang="en-CA" sz="2200" dirty="0">
              <a:latin typeface="Calibri" panose="020F0502020204030204" pitchFamily="34" charset="0"/>
              <a:ea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
            </a:pPr>
            <a:r>
              <a:rPr lang="en-CA" sz="2200" dirty="0">
                <a:latin typeface="Calibri" panose="020F0502020204030204" pitchFamily="34" charset="0"/>
                <a:ea typeface="Times New Roman" panose="02020603050405020304" pitchFamily="18" charset="0"/>
                <a:cs typeface="Times New Roman" panose="02020603050405020304" pitchFamily="18" charset="0"/>
              </a:rPr>
              <a:t>C</a:t>
            </a:r>
            <a:r>
              <a:rPr lang="en-CA" sz="2200" dirty="0">
                <a:effectLst/>
                <a:latin typeface="Calibri" panose="020F0502020204030204" pitchFamily="34" charset="0"/>
                <a:ea typeface="Times New Roman" panose="02020603050405020304" pitchFamily="18" charset="0"/>
                <a:cs typeface="Times New Roman" panose="02020603050405020304" pitchFamily="18" charset="0"/>
              </a:rPr>
              <a:t>omparative proteomic analysis is another analytical method that can be looked into. Comparative proteomics examines changes in the proteome as a result of development, disease, or the environment. </a:t>
            </a:r>
            <a:endParaRPr lang="en-CA" sz="2200" dirty="0"/>
          </a:p>
        </p:txBody>
      </p:sp>
    </p:spTree>
    <p:extLst>
      <p:ext uri="{BB962C8B-B14F-4D97-AF65-F5344CB8AC3E}">
        <p14:creationId xmlns:p14="http://schemas.microsoft.com/office/powerpoint/2010/main" val="708166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estaltVTI">
  <a:themeElements>
    <a:clrScheme name="AnalogousFromDarkSeedLeftStep">
      <a:dk1>
        <a:srgbClr val="000000"/>
      </a:dk1>
      <a:lt1>
        <a:srgbClr val="FFFFFF"/>
      </a:lt1>
      <a:dk2>
        <a:srgbClr val="1A212E"/>
      </a:dk2>
      <a:lt2>
        <a:srgbClr val="F1F3F0"/>
      </a:lt2>
      <a:accent1>
        <a:srgbClr val="D529E7"/>
      </a:accent1>
      <a:accent2>
        <a:srgbClr val="7417D5"/>
      </a:accent2>
      <a:accent3>
        <a:srgbClr val="3A2CE7"/>
      </a:accent3>
      <a:accent4>
        <a:srgbClr val="1758D5"/>
      </a:accent4>
      <a:accent5>
        <a:srgbClr val="29B9E7"/>
      </a:accent5>
      <a:accent6>
        <a:srgbClr val="15C2A4"/>
      </a:accent6>
      <a:hlink>
        <a:srgbClr val="3F8BBF"/>
      </a:hlink>
      <a:folHlink>
        <a:srgbClr val="7F7F7F"/>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290</TotalTime>
  <Words>1312</Words>
  <Application>Microsoft Office PowerPoint</Application>
  <PresentationFormat>Widescreen</PresentationFormat>
  <Paragraphs>80</Paragraphs>
  <Slides>11</Slides>
  <Notes>2</Notes>
  <HiddenSlides>0</HiddenSlides>
  <MMClips>1</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GestaltVTI</vt:lpstr>
      <vt:lpstr>Separation and Purification of the protein content in Garcinia kola</vt:lpstr>
      <vt:lpstr>Introduction</vt:lpstr>
      <vt:lpstr>Uses of Garcinia kola </vt:lpstr>
      <vt:lpstr>Challenges of Extracting Proteins</vt:lpstr>
      <vt:lpstr>Research Objectives </vt:lpstr>
      <vt:lpstr>Methodology</vt:lpstr>
      <vt:lpstr>Results and Discussion</vt:lpstr>
      <vt:lpstr>Results and Discussion</vt:lpstr>
      <vt:lpstr>Conclusion and Future Directions</vt:lpstr>
      <vt:lpstr>Questions </vt:lpstr>
      <vt:lpstr>Acknowledgement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Separation and Purification of the protein content in Garcinia kola</dc:title>
  <dc:creator>Oghenereke Avikpe</dc:creator>
  <cp:lastModifiedBy>Ferdinand Oghenereke Avikpe</cp:lastModifiedBy>
  <cp:revision>16</cp:revision>
  <dcterms:created xsi:type="dcterms:W3CDTF">2021-09-07T07:29:08Z</dcterms:created>
  <dcterms:modified xsi:type="dcterms:W3CDTF">2022-12-20T16:22:48Z</dcterms:modified>
</cp:coreProperties>
</file>

<file path=docProps/thumbnail.jpeg>
</file>